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5" r:id="rId5"/>
  </p:sldMasterIdLst>
  <p:notesMasterIdLst>
    <p:notesMasterId r:id="rId39"/>
  </p:notesMasterIdLst>
  <p:handoutMasterIdLst>
    <p:handoutMasterId r:id="rId40"/>
  </p:handoutMasterIdLst>
  <p:sldIdLst>
    <p:sldId id="282" r:id="rId6"/>
    <p:sldId id="421" r:id="rId7"/>
    <p:sldId id="422" r:id="rId8"/>
    <p:sldId id="410" r:id="rId9"/>
    <p:sldId id="434" r:id="rId10"/>
    <p:sldId id="423" r:id="rId11"/>
    <p:sldId id="384" r:id="rId12"/>
    <p:sldId id="401" r:id="rId13"/>
    <p:sldId id="435" r:id="rId14"/>
    <p:sldId id="353" r:id="rId15"/>
    <p:sldId id="424" r:id="rId16"/>
    <p:sldId id="442" r:id="rId17"/>
    <p:sldId id="443" r:id="rId18"/>
    <p:sldId id="444" r:id="rId19"/>
    <p:sldId id="454" r:id="rId20"/>
    <p:sldId id="446" r:id="rId21"/>
    <p:sldId id="432" r:id="rId22"/>
    <p:sldId id="440" r:id="rId23"/>
    <p:sldId id="441" r:id="rId24"/>
    <p:sldId id="445" r:id="rId25"/>
    <p:sldId id="447" r:id="rId26"/>
    <p:sldId id="448" r:id="rId27"/>
    <p:sldId id="450" r:id="rId28"/>
    <p:sldId id="451" r:id="rId29"/>
    <p:sldId id="452" r:id="rId30"/>
    <p:sldId id="453" r:id="rId31"/>
    <p:sldId id="425" r:id="rId32"/>
    <p:sldId id="437" r:id="rId33"/>
    <p:sldId id="439" r:id="rId34"/>
    <p:sldId id="438" r:id="rId35"/>
    <p:sldId id="408" r:id="rId36"/>
    <p:sldId id="426" r:id="rId37"/>
    <p:sldId id="385" r:id="rId38"/>
  </p:sldIdLst>
  <p:sldSz cx="18288000" cy="10287000"/>
  <p:notesSz cx="6858000" cy="9144000"/>
  <p:defaultTextStyle>
    <a:defPPr>
      <a:defRPr lang="en-US"/>
    </a:defPPr>
    <a:lvl1pPr marL="0" algn="l" defTabSz="1371589" rtl="0" eaLnBrk="1" latinLnBrk="0" hangingPunct="1">
      <a:defRPr sz="2700" kern="1200">
        <a:solidFill>
          <a:schemeClr val="tx1"/>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ED607"/>
    <a:srgbClr val="0000FF"/>
    <a:srgbClr val="002060"/>
    <a:srgbClr val="81D31A"/>
    <a:srgbClr val="5DCEAF"/>
    <a:srgbClr val="A7EA52"/>
    <a:srgbClr val="5ECCF3"/>
    <a:srgbClr val="00B0F0"/>
    <a:srgbClr val="B22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31" autoAdjust="0"/>
    <p:restoredTop sz="73672" autoAdjust="0"/>
  </p:normalViewPr>
  <p:slideViewPr>
    <p:cSldViewPr snapToGrid="0">
      <p:cViewPr varScale="1">
        <p:scale>
          <a:sx n="58" d="100"/>
          <a:sy n="58" d="100"/>
        </p:scale>
        <p:origin x="776" y="28"/>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608"/>
    </p:cViewPr>
  </p:sorterViewPr>
  <p:notesViewPr>
    <p:cSldViewPr snapToGrid="0">
      <p:cViewPr>
        <p:scale>
          <a:sx n="50" d="100"/>
          <a:sy n="50" d="100"/>
        </p:scale>
        <p:origin x="3988" y="11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1/3/2023</a:t>
            </a:fld>
            <a:endParaRPr lang="en-US"/>
          </a:p>
        </p:txBody>
      </p:sp>
      <p:sp>
        <p:nvSpPr>
          <p:cNvPr id="4" name="Footer Placeholder 3">
            <a:extLst>
              <a:ext uri="{FF2B5EF4-FFF2-40B4-BE49-F238E27FC236}">
                <a16:creationId xmlns=""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1/3/2023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1371589" rtl="0" eaLnBrk="1" latinLnBrk="0" hangingPunct="1">
      <a:defRPr sz="1800" kern="1200">
        <a:solidFill>
          <a:schemeClr val="tx1"/>
        </a:solidFill>
        <a:latin typeface="+mn-lt"/>
        <a:ea typeface="+mn-ea"/>
        <a:cs typeface="+mn-cs"/>
      </a:defRPr>
    </a:lvl1pPr>
    <a:lvl2pPr marL="685795" algn="l" defTabSz="1371589" rtl="0" eaLnBrk="1" latinLnBrk="0" hangingPunct="1">
      <a:defRPr sz="1800" kern="1200">
        <a:solidFill>
          <a:schemeClr val="tx1"/>
        </a:solidFill>
        <a:latin typeface="+mn-lt"/>
        <a:ea typeface="+mn-ea"/>
        <a:cs typeface="+mn-cs"/>
      </a:defRPr>
    </a:lvl2pPr>
    <a:lvl3pPr marL="1371589" algn="l" defTabSz="1371589" rtl="0" eaLnBrk="1" latinLnBrk="0" hangingPunct="1">
      <a:defRPr sz="1800" kern="1200">
        <a:solidFill>
          <a:schemeClr val="tx1"/>
        </a:solidFill>
        <a:latin typeface="+mn-lt"/>
        <a:ea typeface="+mn-ea"/>
        <a:cs typeface="+mn-cs"/>
      </a:defRPr>
    </a:lvl3pPr>
    <a:lvl4pPr marL="2057384" algn="l" defTabSz="1371589" rtl="0" eaLnBrk="1" latinLnBrk="0" hangingPunct="1">
      <a:defRPr sz="1800" kern="1200">
        <a:solidFill>
          <a:schemeClr val="tx1"/>
        </a:solidFill>
        <a:latin typeface="+mn-lt"/>
        <a:ea typeface="+mn-ea"/>
        <a:cs typeface="+mn-cs"/>
      </a:defRPr>
    </a:lvl4pPr>
    <a:lvl5pPr marL="2743178" algn="l" defTabSz="1371589" rtl="0" eaLnBrk="1" latinLnBrk="0" hangingPunct="1">
      <a:defRPr sz="1800" kern="1200">
        <a:solidFill>
          <a:schemeClr val="tx1"/>
        </a:solidFill>
        <a:latin typeface="+mn-lt"/>
        <a:ea typeface="+mn-ea"/>
        <a:cs typeface="+mn-cs"/>
      </a:defRPr>
    </a:lvl5pPr>
    <a:lvl6pPr marL="3428973" algn="l" defTabSz="1371589" rtl="0" eaLnBrk="1" latinLnBrk="0" hangingPunct="1">
      <a:defRPr sz="1800" kern="1200">
        <a:solidFill>
          <a:schemeClr val="tx1"/>
        </a:solidFill>
        <a:latin typeface="+mn-lt"/>
        <a:ea typeface="+mn-ea"/>
        <a:cs typeface="+mn-cs"/>
      </a:defRPr>
    </a:lvl6pPr>
    <a:lvl7pPr marL="4114767" algn="l" defTabSz="1371589" rtl="0" eaLnBrk="1" latinLnBrk="0" hangingPunct="1">
      <a:defRPr sz="1800" kern="1200">
        <a:solidFill>
          <a:schemeClr val="tx1"/>
        </a:solidFill>
        <a:latin typeface="+mn-lt"/>
        <a:ea typeface="+mn-ea"/>
        <a:cs typeface="+mn-cs"/>
      </a:defRPr>
    </a:lvl7pPr>
    <a:lvl8pPr marL="4800562" algn="l" defTabSz="1371589" rtl="0" eaLnBrk="1" latinLnBrk="0" hangingPunct="1">
      <a:defRPr sz="1800" kern="1200">
        <a:solidFill>
          <a:schemeClr val="tx1"/>
        </a:solidFill>
        <a:latin typeface="+mn-lt"/>
        <a:ea typeface="+mn-ea"/>
        <a:cs typeface="+mn-cs"/>
      </a:defRPr>
    </a:lvl8pPr>
    <a:lvl9pPr marL="5486356" algn="l" defTabSz="137158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Chúng</a:t>
            </a:r>
            <a:r>
              <a:rPr lang="en-US"/>
              <a:t> </a:t>
            </a:r>
            <a:r>
              <a:rPr lang="en-US" err="1"/>
              <a:t>em</a:t>
            </a:r>
            <a:r>
              <a:rPr lang="en-US"/>
              <a:t> </a:t>
            </a:r>
            <a:r>
              <a:rPr lang="en-US" err="1"/>
              <a:t>xin</a:t>
            </a:r>
            <a:r>
              <a:rPr lang="en-US"/>
              <a:t> </a:t>
            </a:r>
            <a:r>
              <a:rPr lang="en-US" err="1"/>
              <a:t>phép</a:t>
            </a:r>
            <a:r>
              <a:rPr lang="en-US"/>
              <a:t> đ</a:t>
            </a:r>
            <a:r>
              <a:rPr lang="vi-VN"/>
              <a:t>ư</a:t>
            </a:r>
            <a:r>
              <a:rPr lang="en-US" err="1"/>
              <a:t>ợc</a:t>
            </a:r>
            <a:r>
              <a:rPr lang="en-US"/>
              <a:t> </a:t>
            </a:r>
            <a:r>
              <a:rPr lang="en-US" err="1"/>
              <a:t>bắt</a:t>
            </a:r>
            <a:r>
              <a:rPr lang="en-US"/>
              <a:t> </a:t>
            </a:r>
            <a:r>
              <a:rPr lang="en-US" err="1"/>
              <a:t>đầu</a:t>
            </a:r>
            <a:endParaRPr lang="en-US"/>
          </a:p>
          <a:p>
            <a:r>
              <a:rPr lang="en-US" err="1"/>
              <a:t>Kính</a:t>
            </a:r>
            <a:r>
              <a:rPr lang="en-US"/>
              <a:t> </a:t>
            </a:r>
            <a:r>
              <a:rPr lang="en-US" err="1"/>
              <a:t>chào</a:t>
            </a:r>
            <a:r>
              <a:rPr lang="en-US"/>
              <a:t> </a:t>
            </a:r>
            <a:r>
              <a:rPr lang="en-US" err="1"/>
              <a:t>thầy</a:t>
            </a:r>
            <a:r>
              <a:rPr lang="en-US"/>
              <a:t> </a:t>
            </a:r>
            <a:r>
              <a:rPr lang="en-US" err="1"/>
              <a:t>cô</a:t>
            </a:r>
            <a:r>
              <a:rPr lang="en-US"/>
              <a:t> </a:t>
            </a:r>
            <a:r>
              <a:rPr lang="en-US" err="1"/>
              <a:t>và</a:t>
            </a:r>
            <a:r>
              <a:rPr lang="en-US"/>
              <a:t> ban </a:t>
            </a:r>
            <a:r>
              <a:rPr lang="en-US" err="1"/>
              <a:t>hội</a:t>
            </a:r>
            <a:r>
              <a:rPr lang="en-US"/>
              <a:t> </a:t>
            </a:r>
            <a:r>
              <a:rPr lang="en-US" err="1"/>
              <a:t>đồng</a:t>
            </a:r>
            <a:r>
              <a:rPr lang="en-US"/>
              <a:t> </a:t>
            </a:r>
            <a:r>
              <a:rPr lang="en-US" err="1"/>
              <a:t>bảo</a:t>
            </a:r>
            <a:r>
              <a:rPr lang="en-US"/>
              <a:t> </a:t>
            </a:r>
            <a:r>
              <a:rPr lang="en-US" err="1"/>
              <a:t>vệ</a:t>
            </a:r>
            <a:r>
              <a:rPr lang="en-US"/>
              <a:t> </a:t>
            </a:r>
            <a:r>
              <a:rPr lang="en-US" err="1"/>
              <a:t>đồ</a:t>
            </a:r>
            <a:r>
              <a:rPr lang="en-US"/>
              <a:t> </a:t>
            </a:r>
            <a:r>
              <a:rPr lang="en-US" err="1"/>
              <a:t>án</a:t>
            </a:r>
            <a:r>
              <a:rPr lang="en-US"/>
              <a:t> </a:t>
            </a:r>
            <a:r>
              <a:rPr lang="en-US" err="1"/>
              <a:t>tốt</a:t>
            </a:r>
            <a:r>
              <a:rPr lang="en-US"/>
              <a:t> </a:t>
            </a:r>
            <a:r>
              <a:rPr lang="en-US" err="1"/>
              <a:t>nghiệp</a:t>
            </a:r>
            <a:r>
              <a:rPr lang="en-US"/>
              <a:t> </a:t>
            </a:r>
            <a:r>
              <a:rPr lang="en-US" err="1"/>
              <a:t>ngày</a:t>
            </a:r>
            <a:r>
              <a:rPr lang="en-US"/>
              <a:t> </a:t>
            </a:r>
            <a:r>
              <a:rPr lang="en-US" err="1"/>
              <a:t>hôm</a:t>
            </a:r>
            <a:r>
              <a:rPr lang="en-US"/>
              <a:t> nay.</a:t>
            </a:r>
          </a:p>
          <a:p>
            <a:r>
              <a:rPr lang="en-US" err="1"/>
              <a:t>Sau</a:t>
            </a:r>
            <a:r>
              <a:rPr lang="en-US"/>
              <a:t> </a:t>
            </a:r>
            <a:r>
              <a:rPr lang="en-US" err="1"/>
              <a:t>đây</a:t>
            </a:r>
            <a:r>
              <a:rPr lang="en-US"/>
              <a:t> </a:t>
            </a:r>
            <a:r>
              <a:rPr lang="en-US" err="1"/>
              <a:t>nhóm</a:t>
            </a:r>
            <a:r>
              <a:rPr lang="en-US"/>
              <a:t> </a:t>
            </a:r>
            <a:r>
              <a:rPr lang="en-US" err="1"/>
              <a:t>chúng</a:t>
            </a:r>
            <a:r>
              <a:rPr lang="en-US"/>
              <a:t> </a:t>
            </a:r>
            <a:r>
              <a:rPr lang="en-US" err="1"/>
              <a:t>em</a:t>
            </a:r>
            <a:r>
              <a:rPr lang="en-US"/>
              <a:t> </a:t>
            </a:r>
            <a:r>
              <a:rPr lang="en-US" err="1"/>
              <a:t>xin</a:t>
            </a:r>
            <a:r>
              <a:rPr lang="en-US"/>
              <a:t> đ</a:t>
            </a:r>
            <a:r>
              <a:rPr lang="vi-VN"/>
              <a:t>ư</a:t>
            </a:r>
            <a:r>
              <a:rPr lang="en-US" err="1"/>
              <a:t>ợc</a:t>
            </a:r>
            <a:r>
              <a:rPr lang="en-US"/>
              <a:t> </a:t>
            </a:r>
            <a:r>
              <a:rPr lang="en-US" err="1"/>
              <a:t>phép</a:t>
            </a:r>
            <a:r>
              <a:rPr lang="en-US"/>
              <a:t> </a:t>
            </a:r>
            <a:r>
              <a:rPr lang="en-US" err="1"/>
              <a:t>trình</a:t>
            </a:r>
            <a:r>
              <a:rPr lang="en-US"/>
              <a:t> </a:t>
            </a:r>
            <a:r>
              <a:rPr lang="en-US" err="1"/>
              <a:t>bày</a:t>
            </a:r>
            <a:r>
              <a:rPr lang="en-US"/>
              <a:t> </a:t>
            </a:r>
            <a:r>
              <a:rPr lang="en-US" err="1"/>
              <a:t>đề</a:t>
            </a:r>
            <a:r>
              <a:rPr lang="en-US"/>
              <a:t> </a:t>
            </a:r>
            <a:r>
              <a:rPr lang="en-US" err="1"/>
              <a:t>tài</a:t>
            </a:r>
            <a:r>
              <a:rPr lang="en-US"/>
              <a:t> : </a:t>
            </a:r>
            <a:r>
              <a:rPr lang="en-US" smtClean="0"/>
              <a:t>…</a:t>
            </a:r>
          </a:p>
          <a:p>
            <a:r>
              <a:rPr lang="en-US" smtClean="0"/>
              <a:t>D</a:t>
            </a:r>
            <a:r>
              <a:rPr lang="vi-VN"/>
              <a:t>ư</a:t>
            </a:r>
            <a:r>
              <a:rPr lang="en-US" err="1"/>
              <a:t>ới</a:t>
            </a:r>
            <a:r>
              <a:rPr lang="en-US"/>
              <a:t> </a:t>
            </a:r>
            <a:r>
              <a:rPr lang="en-US" err="1"/>
              <a:t>sự</a:t>
            </a:r>
            <a:r>
              <a:rPr lang="en-US"/>
              <a:t> h</a:t>
            </a:r>
            <a:r>
              <a:rPr lang="vi-VN"/>
              <a:t>ư</a:t>
            </a:r>
            <a:r>
              <a:rPr lang="en-US" err="1"/>
              <a:t>ớng</a:t>
            </a:r>
            <a:r>
              <a:rPr lang="en-US"/>
              <a:t> </a:t>
            </a:r>
            <a:r>
              <a:rPr lang="en-US" err="1"/>
              <a:t>dẫn</a:t>
            </a:r>
            <a:r>
              <a:rPr lang="en-US"/>
              <a:t> </a:t>
            </a:r>
            <a:r>
              <a:rPr lang="en-US" smtClean="0"/>
              <a:t>của</a:t>
            </a:r>
            <a:r>
              <a:rPr lang="en-US" baseline="0" smtClean="0"/>
              <a:t> …</a:t>
            </a:r>
            <a:r>
              <a:rPr lang="en-US" smtClean="0"/>
              <a:t>.</a:t>
            </a:r>
            <a:endParaRPr lang="en-US"/>
          </a:p>
          <a:p>
            <a:r>
              <a:rPr lang="en-US" err="1"/>
              <a:t>Em</a:t>
            </a:r>
            <a:r>
              <a:rPr lang="en-US"/>
              <a:t> </a:t>
            </a:r>
            <a:r>
              <a:rPr lang="en-US" err="1"/>
              <a:t>là</a:t>
            </a:r>
            <a:r>
              <a:rPr lang="en-US"/>
              <a:t> </a:t>
            </a:r>
            <a:r>
              <a:rPr lang="en-US" smtClean="0"/>
              <a:t>… và </a:t>
            </a:r>
            <a:r>
              <a:rPr lang="en-US" err="1"/>
              <a:t>đây</a:t>
            </a:r>
            <a:r>
              <a:rPr lang="en-US"/>
              <a:t> </a:t>
            </a:r>
            <a:r>
              <a:rPr lang="en-US" err="1"/>
              <a:t>là</a:t>
            </a:r>
            <a:r>
              <a:rPr lang="en-US"/>
              <a:t> </a:t>
            </a:r>
            <a:r>
              <a:rPr lang="en-US" err="1"/>
              <a:t>bạn</a:t>
            </a:r>
            <a:r>
              <a:rPr lang="en-US"/>
              <a:t> </a:t>
            </a:r>
            <a:r>
              <a:rPr lang="en-US" smtClean="0"/>
              <a:t>….</a:t>
            </a:r>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10</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43098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1371589" rtl="0" eaLnBrk="1" fontAlgn="auto" latinLnBrk="0" hangingPunct="1">
              <a:lnSpc>
                <a:spcPct val="100000"/>
              </a:lnSpc>
              <a:spcBef>
                <a:spcPts val="0"/>
              </a:spcBef>
              <a:spcAft>
                <a:spcPts val="0"/>
              </a:spcAft>
              <a:buClrTx/>
              <a:buSzTx/>
              <a:buFontTx/>
              <a:buNone/>
              <a:tabLst/>
              <a:defRPr/>
            </a:pPr>
            <a:r>
              <a:rPr lang="en-US" smtClean="0"/>
              <a:t>Đầu</a:t>
            </a:r>
            <a:r>
              <a:rPr lang="en-US" baseline="0" smtClean="0"/>
              <a:t> tiên, em xin trình bày về hệ thống điều khiển bằng giọng nói. Ở trong dự án này chúng em sử dụng nền tảng Actions on Google với công cụ Google Assistant để thực hiện nhận diện và phân tích yêu cầu điều khiển thiết bị từ người dùng. </a:t>
            </a:r>
            <a:r>
              <a:rPr lang="vi-VN" sz="1800" kern="1200" smtClean="0">
                <a:solidFill>
                  <a:schemeClr val="tx1"/>
                </a:solidFill>
                <a:effectLst/>
                <a:latin typeface="+mn-lt"/>
                <a:ea typeface="+mn-ea"/>
                <a:cs typeface="+mn-cs"/>
              </a:rPr>
              <a:t>Actions on Google là nền tảng của Google cho phép các nhà phát triển có thể viết các phần mềm, tạo ra các ứng dụng nhằm mở rộng tính năng của trợ lý Google Assistant. Nghĩa là với nền tảng này, người dùng được hỗ trợ đầy các công cụ để xây dựng các cuộc trò chuyện tương tác với Google Assistant giúp hoàn thành các công việc tùy ý khác nhau thông qua giọng nói như đặt hàng online, đặt phòng khách sạn, điều khiển các thiết bị trong gia đình hay đơn giản là xây dựng các đoạn hội thoại trò chuyện thú vị.</a:t>
            </a:r>
            <a:endParaRPr lang="en-US" sz="1800" kern="1200" smtClean="0">
              <a:solidFill>
                <a:schemeClr val="tx1"/>
              </a:solidFill>
              <a:effectLst/>
              <a:latin typeface="+mn-lt"/>
              <a:ea typeface="+mn-ea"/>
              <a:cs typeface="+mn-cs"/>
            </a:endParaRPr>
          </a:p>
          <a:p>
            <a:r>
              <a:rPr lang="en-US" baseline="0" smtClean="0"/>
              <a:t>Nền tảng này cung cấp 2 giải pháp để nhận diện giọng nói từ đó điều khiển thiết bị. Đầu tiên là Smart home Actions ….. Tiếp theo là Conversational actions. </a:t>
            </a:r>
            <a:r>
              <a:rPr lang="vi-VN" sz="1800" kern="1200" smtClean="0">
                <a:solidFill>
                  <a:schemeClr val="tx1"/>
                </a:solidFill>
                <a:effectLst/>
                <a:latin typeface="+mn-lt"/>
                <a:ea typeface="+mn-ea"/>
                <a:cs typeface="+mn-cs"/>
              </a:rPr>
              <a:t>Khác với Smart home Actions, </a:t>
            </a:r>
            <a:r>
              <a:rPr lang="vi-VN" sz="1800" i="1" kern="1200" smtClean="0">
                <a:solidFill>
                  <a:schemeClr val="tx1"/>
                </a:solidFill>
                <a:effectLst/>
                <a:latin typeface="+mn-lt"/>
                <a:ea typeface="+mn-ea"/>
                <a:cs typeface="+mn-cs"/>
              </a:rPr>
              <a:t>đây là mô hình giúp nhà phát triển có thể thoải mái xây dựng các ứng dụng tương tác trợ lý ảo với các hội thoại tùy ý, do đó các ngữ cảnh sẽ tự nhiên hơn</a:t>
            </a:r>
            <a:r>
              <a:rPr lang="vi-VN" sz="1800" kern="1200" smtClean="0">
                <a:solidFill>
                  <a:schemeClr val="tx1"/>
                </a:solidFill>
                <a:effectLst/>
                <a:latin typeface="+mn-lt"/>
                <a:ea typeface="+mn-ea"/>
                <a:cs typeface="+mn-cs"/>
              </a:rPr>
              <a:t>.</a:t>
            </a:r>
            <a:r>
              <a:rPr lang="en-US" baseline="0" smtClean="0"/>
              <a:t> ….</a:t>
            </a:r>
          </a:p>
          <a:p>
            <a:r>
              <a:rPr lang="en-US" baseline="0" smtClean="0"/>
              <a:t>Vì vậy chúng em sẽ sử dụng giải pháp Conversational actions cho dự án của mình để có thể tạo ra một cuộc hội thoại tự nhiên hơn</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12</a:t>
            </a:fld>
            <a:endParaRPr lang="en-US" noProof="0"/>
          </a:p>
        </p:txBody>
      </p:sp>
    </p:spTree>
    <p:extLst>
      <p:ext uri="{BB962C8B-B14F-4D97-AF65-F5344CB8AC3E}">
        <p14:creationId xmlns:p14="http://schemas.microsoft.com/office/powerpoint/2010/main" val="327034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Conversational Actions </a:t>
            </a:r>
            <a:r>
              <a:rPr lang="vi-VN" smtClean="0"/>
              <a:t>mở rộng chức năng của Google Assistant bằng cách cho phép bạn tạo trải nghiệm tùy chỉnh </a:t>
            </a:r>
            <a:r>
              <a:rPr lang="vi-VN" smtClean="0"/>
              <a:t>các </a:t>
            </a:r>
            <a:r>
              <a:rPr lang="vi-VN" smtClean="0"/>
              <a:t>cuộc trò chuyện, cho người dùng của Google Assistant.</a:t>
            </a:r>
            <a:endParaRPr lang="en-US" smtClean="0"/>
          </a:p>
          <a:p>
            <a:endParaRPr lang="en-US" smtClean="0"/>
          </a:p>
          <a:p>
            <a:r>
              <a:rPr lang="en-US" smtClean="0"/>
              <a:t>Đây là</a:t>
            </a:r>
            <a:r>
              <a:rPr lang="en-US" baseline="0" smtClean="0"/>
              <a:t> mô hình hoạt động cơ bản của Conversational Actions, Google Assistant sẽ là trung gian nhận diện yêu cầu của người dùng, sau đó xử lý và gửi tín hiệu đến fulfilment service – một chương trình ở bên thứ ba, mà ở trong dự án này là ThingsBoard để tiếp nhận, xử lý và điều khiển các thiết bị theo như yêu cầu của người dùng. </a:t>
            </a:r>
          </a:p>
          <a:p>
            <a:endParaRPr lang="en-US" baseline="0" smtClean="0"/>
          </a:p>
          <a:p>
            <a:r>
              <a:rPr lang="en-US" baseline="0" smtClean="0"/>
              <a:t>Để hiểu rõ hơn thì chúng ta sẽ đi vào ví dụ này, ở đây người dùng sẽ nói những câu lệnh như: … bộ xử lý ngôn ngữ tự nhiên Assistant NLU sẽ nhận diện những câu nói này từ người dùng từ đó biết được mục đích của người dùng và phân tích được những thông số quan trọng trong câu nói đó để gửi cho ứng dụng ThingsBoard và điều khiển thiết bị. </a:t>
            </a:r>
          </a:p>
          <a:p>
            <a:endParaRPr lang="en-US" baseline="0" smtClean="0"/>
          </a:p>
          <a:p>
            <a:r>
              <a:rPr lang="en-US" baseline="0" smtClean="0"/>
              <a:t>Việc thực hiện nhận biết mục đích cũng như các thông số trong câu nói của người dùng sẽ được thực hiện bởi Dialogflow, một ứng dụng được Google mua lại để tích hợp vào nền tảng Actions on Google của mình.</a:t>
            </a:r>
          </a:p>
          <a:p>
            <a:endParaRPr lang="en-US" baseline="0" smtClean="0"/>
          </a:p>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13</a:t>
            </a:fld>
            <a:endParaRPr lang="en-US" noProof="0"/>
          </a:p>
        </p:txBody>
      </p:sp>
    </p:spTree>
    <p:extLst>
      <p:ext uri="{BB962C8B-B14F-4D97-AF65-F5344CB8AC3E}">
        <p14:creationId xmlns:p14="http://schemas.microsoft.com/office/powerpoint/2010/main" val="292103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Tiếp</a:t>
            </a:r>
            <a:r>
              <a:rPr lang="en-US" baseline="0" smtClean="0"/>
              <a:t> theo chúng ta sẽ cùng tìm hiểu về cách mà Dialogflow nhận biết được mục đích của người dùng qua câu lệnh của họ. </a:t>
            </a:r>
          </a:p>
          <a:p>
            <a:r>
              <a:rPr lang="en-US" smtClean="0"/>
              <a:t>Đây</a:t>
            </a:r>
            <a:r>
              <a:rPr lang="en-US" baseline="0" smtClean="0"/>
              <a:t> là mô hình hoạt động cơ bản của Dialogflow.</a:t>
            </a:r>
          </a:p>
          <a:p>
            <a:r>
              <a:rPr lang="en-US" baseline="0" smtClean="0"/>
              <a:t>Sau khi câu lệnh của người dùng đã được nhận diện bởi bộ xử lý ngôn ngữ tự nhiên của GA, Dialogflow sẽ tiến hành so sánh câu lệnh với các Intents – mục đích, hành động đã được định nghĩa sẵn bởi người phát triển hệ thống tương ứng với một yêu cầu được gửi đến từ người dùng.</a:t>
            </a:r>
          </a:p>
          <a:p>
            <a:r>
              <a:rPr lang="en-US" baseline="0" smtClean="0"/>
              <a:t>Ở trong hệ thống này, nhóm xây dựng 3 Intent là … để …</a:t>
            </a:r>
          </a:p>
          <a:p>
            <a:r>
              <a:rPr lang="en-US" baseline="0" smtClean="0"/>
              <a:t>Ví dụ với mục đích điều khiển thiết bị, chúng em sẽ xây dựng trc các câu lệnh mẫu Training pharases…. Khi người dùng ra lệnh bật đèn phòng khách thì nó nhận thấy tương tự với các câu lệnh mẫu đã được train vì vậy sẽ xác định được mục đích của người dùng và tiến hành phân tích các thông tin tin quan trọng (parameters) là thiết bị devices và trạng thái status. Những thông tin này sau đó sẽ được gửi đến ThingsBoard để điều khiển(sẽ nói tiếp ở phần sau).</a:t>
            </a:r>
          </a:p>
          <a:p>
            <a:r>
              <a:rPr lang="en-US" baseline="0" smtClean="0"/>
              <a:t>Dialogflow cũng cho phép ta cài đặt được cách hệ thống phản hồi tới người dùng.</a:t>
            </a:r>
            <a:endParaRPr lang="en-US" smtClean="0"/>
          </a:p>
        </p:txBody>
      </p:sp>
      <p:sp>
        <p:nvSpPr>
          <p:cNvPr id="4" name="Slide Number Placeholder 3"/>
          <p:cNvSpPr>
            <a:spLocks noGrp="1"/>
          </p:cNvSpPr>
          <p:nvPr>
            <p:ph type="sldNum" sz="quarter" idx="10"/>
          </p:nvPr>
        </p:nvSpPr>
        <p:spPr/>
        <p:txBody>
          <a:bodyPr/>
          <a:lstStyle/>
          <a:p>
            <a:fld id="{168375C1-7C5C-42A2-80F2-05631BB3764E}" type="slidenum">
              <a:rPr lang="en-US" noProof="0" smtClean="0"/>
              <a:t>14</a:t>
            </a:fld>
            <a:endParaRPr lang="en-US" noProof="0"/>
          </a:p>
        </p:txBody>
      </p:sp>
    </p:spTree>
    <p:extLst>
      <p:ext uri="{BB962C8B-B14F-4D97-AF65-F5344CB8AC3E}">
        <p14:creationId xmlns:p14="http://schemas.microsoft.com/office/powerpoint/2010/main" val="117356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kern="1200" smtClean="0">
                <a:solidFill>
                  <a:schemeClr val="tx1"/>
                </a:solidFill>
                <a:effectLst/>
                <a:latin typeface="+mn-lt"/>
                <a:ea typeface="+mn-ea"/>
                <a:cs typeface="+mn-cs"/>
              </a:rPr>
              <a:t>Đây là một đoạn hội thoại mô phỏng giữa người dùng và Jarvis được xây dựng trên Actions on Google dùng để điều khiển bật tắt các thiết bị trong nhà.</a:t>
            </a:r>
            <a:endParaRPr lang="en-US" sz="18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8375C1-7C5C-42A2-80F2-05631BB3764E}" type="slidenum">
              <a:rPr lang="en-US" noProof="0" smtClean="0"/>
              <a:t>15</a:t>
            </a:fld>
            <a:endParaRPr lang="en-US" noProof="0"/>
          </a:p>
        </p:txBody>
      </p:sp>
    </p:spTree>
    <p:extLst>
      <p:ext uri="{BB962C8B-B14F-4D97-AF65-F5344CB8AC3E}">
        <p14:creationId xmlns:p14="http://schemas.microsoft.com/office/powerpoint/2010/main" val="723288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Tiếp</a:t>
            </a:r>
            <a:r>
              <a:rPr lang="en-US" baseline="0" smtClean="0"/>
              <a:t> theo em xin giới thiệu về nền tảng Thingsboard.</a:t>
            </a:r>
          </a:p>
          <a:p>
            <a:r>
              <a:rPr lang="en-US" baseline="0" smtClean="0"/>
              <a:t>Đầu tiên đây là một nền tảng IOT mã nguồn mở được chia sẽ miễn phí trên github cho các nhà phát triển sử dụng, tích hợp vào về thống IOT của mình.</a:t>
            </a:r>
          </a:p>
          <a:p>
            <a:r>
              <a:rPr lang="en-US" baseline="0" smtClean="0"/>
              <a:t>Tiếp theo, nó giúp chúng ta phân chia quản lý, điều khiển thiết bị từ xa. Một điều khác biệt của Thingsboard với các nền tảng IOT khác đó là nó giúp chúng ta quản lý phân cấp các tài sản, thiết bị của mình bằng cách tạo ra các mối quan hệ giữa chúng như ở sơ đồ trên.</a:t>
            </a:r>
          </a:p>
          <a:p>
            <a:endParaRPr lang="en-US" baseline="0" smtClean="0"/>
          </a:p>
          <a:p>
            <a:r>
              <a:rPr lang="en-US" baseline="0" smtClean="0"/>
              <a:t>Và cuối cùng là chức năng thu thập, xử lý và …….Thingsboard cho phép chúng ta xây dựng các màn hình dashboard điều khiển trên web cũng như app một cách trực quan. Nó </a:t>
            </a:r>
            <a:r>
              <a:rPr lang="en-US" baseline="0" smtClean="0"/>
              <a:t>cũng giúp chúng ta thu thập và xử lý dữ liệu đầu vào bằng các node kéo thả trong một flowchart với bộ công cụ quy tắc Rule Engine. Với rule engine, bạn có thể lọc, làm phong phú và chuyển đổi các gói tin đến có nguồn gốc từ các thiết bị IoT và các tài sản liên quan. Bạn cũng có thể kích hoạt các hành động khác nhau, ví dụ, thông báo hoặc giao tiếp với các hệ thống bên ngoài.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16</a:t>
            </a:fld>
            <a:endParaRPr lang="en-US" noProof="0"/>
          </a:p>
        </p:txBody>
      </p:sp>
    </p:spTree>
    <p:extLst>
      <p:ext uri="{BB962C8B-B14F-4D97-AF65-F5344CB8AC3E}">
        <p14:creationId xmlns:p14="http://schemas.microsoft.com/office/powerpoint/2010/main" val="409583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Tiếp</a:t>
            </a:r>
            <a:r>
              <a:rPr lang="en-US" baseline="0" smtClean="0"/>
              <a:t> theo em xin giới thiệu sâu hơn về Ruleengine và cách nhóm thu thập và xử lý dữ liệu từ thiết bị trong nhà cũng như các hệ thống bên ngoài.</a:t>
            </a:r>
          </a:p>
          <a:p>
            <a:r>
              <a:rPr lang="en-US" baseline="0" smtClean="0"/>
              <a:t>Đây là sơ đồ rule engine tổng hợp của hệ thống.</a:t>
            </a:r>
          </a:p>
          <a:p>
            <a:r>
              <a:rPr lang="en-US" baseline="0" smtClean="0"/>
              <a:t>Đầu tiên là Root Rule Chain. Mọi gói tin được gửi đến ThingsBoard sẽ đi qua root rule chain đầu tiên qua node Input. Root rule chain này có chức năng lọc các gói tin theo từng loại sau đó lưu vào database hoặc chuyển tiếp gói tin đến các rule chain khác để xử lý bổ sung.</a:t>
            </a:r>
          </a:p>
          <a:p>
            <a:endParaRPr lang="en-US" baseline="0" smtClean="0"/>
          </a:p>
          <a:p>
            <a:r>
              <a:rPr lang="en-US" baseline="0" smtClean="0"/>
              <a:t>Tiếp theo là Google Assistant Rule chain được dùng để xử lý các lệnh điều khiển thiết bị bằng giọng nói từ người dùng. Ở phần trước, Dialogflow trên nền tảng Actions on Google đã gửi một gói tin JSON qua phương thức HTTP POST chứa các thông tin thiết bị và trạng thái đến ThingsBoard. Gói tin này sẽ được xử lý ở Rule chain này để điều khiển thiết bị.</a:t>
            </a:r>
          </a:p>
          <a:p>
            <a:endParaRPr lang="en-US" baseline="0" smtClean="0"/>
          </a:p>
          <a:p>
            <a:r>
              <a:rPr lang="en-US" baseline="0" smtClean="0"/>
              <a:t>Và cuối cùng là Alarm Rule Chain, xử lý việc hiển thị cảnh báo và gửi cảnh báo cho người dùng thông qua điện thoại khi có những tín hiệu bất thường thu được từ cảm biến như rò rỉ khí gas, báo trộm,…</a:t>
            </a:r>
          </a:p>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17</a:t>
            </a:fld>
            <a:endParaRPr lang="en-US" noProof="0"/>
          </a:p>
        </p:txBody>
      </p:sp>
    </p:spTree>
    <p:extLst>
      <p:ext uri="{BB962C8B-B14F-4D97-AF65-F5344CB8AC3E}">
        <p14:creationId xmlns:p14="http://schemas.microsoft.com/office/powerpoint/2010/main" val="3968156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Để</a:t>
            </a:r>
            <a:r>
              <a:rPr lang="en-US" baseline="0" smtClean="0"/>
              <a:t> hiểu rõ hơn về cách xử lý dữ liệu bên trong các node, e xin lấy ví dụ với Google Assistant Rule Chain.</a:t>
            </a:r>
          </a:p>
          <a:p>
            <a:r>
              <a:rPr lang="en-US" baseline="0" smtClean="0"/>
              <a:t>Ở đây có 2 nhánh, nhánh trên để xử lý gói tin, lưu vào database để hiển thị lên giao diện điều khiển còn nhánh dưới xử lý gói tin nhận diện giọng nói và gửi tín hiệu điều khiển đến các thiết bị ở trong nhà.</a:t>
            </a:r>
          </a:p>
          <a:p>
            <a:endParaRPr lang="en-US" baseline="0" smtClean="0"/>
          </a:p>
          <a:p>
            <a:r>
              <a:rPr lang="en-US" baseline="0" smtClean="0"/>
              <a:t>Em sẽ phân tích kĩ hơn đối với Node script này, Node script có chức năng </a:t>
            </a:r>
            <a:r>
              <a:rPr lang="en-US" sz="1800" kern="1200" smtClean="0">
                <a:solidFill>
                  <a:schemeClr val="tx1"/>
                </a:solidFill>
                <a:effectLst/>
                <a:latin typeface="+mn-lt"/>
                <a:ea typeface="+mn-ea"/>
                <a:cs typeface="+mn-cs"/>
              </a:rPr>
              <a:t>Chuyển đổi</a:t>
            </a:r>
            <a:r>
              <a:rPr lang="vi-VN" sz="1800" kern="1200" smtClean="0">
                <a:solidFill>
                  <a:schemeClr val="tx1"/>
                </a:solidFill>
                <a:effectLst/>
                <a:latin typeface="+mn-lt"/>
                <a:ea typeface="+mn-ea"/>
                <a:cs typeface="+mn-cs"/>
              </a:rPr>
              <a:t> Message </a:t>
            </a:r>
            <a:r>
              <a:rPr lang="en-US" sz="1800" kern="1200" smtClean="0">
                <a:solidFill>
                  <a:schemeClr val="tx1"/>
                </a:solidFill>
                <a:effectLst/>
                <a:latin typeface="+mn-lt"/>
                <a:ea typeface="+mn-ea"/>
                <a:cs typeface="+mn-cs"/>
              </a:rPr>
              <a:t>theo mục đích sử dụng</a:t>
            </a:r>
            <a:r>
              <a:rPr lang="vi-VN" sz="1800" kern="1200" smtClean="0">
                <a:solidFill>
                  <a:schemeClr val="tx1"/>
                </a:solidFill>
                <a:effectLst/>
                <a:latin typeface="+mn-lt"/>
                <a:ea typeface="+mn-ea"/>
                <a:cs typeface="+mn-cs"/>
              </a:rPr>
              <a:t> bằng cách sử dụng hàm chức năng JavaScrip</a:t>
            </a:r>
            <a:r>
              <a:rPr lang="en-US" sz="1800" kern="1200" smtClean="0">
                <a:solidFill>
                  <a:schemeClr val="tx1"/>
                </a:solidFill>
                <a:effectLst/>
                <a:latin typeface="+mn-lt"/>
                <a:ea typeface="+mn-ea"/>
                <a:cs typeface="+mn-cs"/>
              </a:rPr>
              <a:t>t</a:t>
            </a:r>
            <a:r>
              <a:rPr lang="en-US" sz="1800" kern="1200" baseline="0" smtClean="0">
                <a:solidFill>
                  <a:schemeClr val="tx1"/>
                </a:solidFill>
                <a:effectLst/>
                <a:latin typeface="+mn-lt"/>
                <a:ea typeface="+mn-ea"/>
                <a:cs typeface="+mn-cs"/>
              </a:rPr>
              <a:t>.</a:t>
            </a:r>
          </a:p>
          <a:p>
            <a:endParaRPr lang="en-US" sz="1800" kern="1200" baseline="0" smtClean="0">
              <a:solidFill>
                <a:schemeClr val="tx1"/>
              </a:solidFill>
              <a:effectLst/>
              <a:latin typeface="+mn-lt"/>
              <a:ea typeface="+mn-ea"/>
              <a:cs typeface="+mn-cs"/>
            </a:endParaRPr>
          </a:p>
          <a:p>
            <a:r>
              <a:rPr lang="en-US" sz="1800" kern="1200" baseline="0" smtClean="0">
                <a:solidFill>
                  <a:schemeClr val="tx1"/>
                </a:solidFill>
                <a:effectLst/>
                <a:latin typeface="+mn-lt"/>
                <a:ea typeface="+mn-ea"/>
                <a:cs typeface="+mn-cs"/>
              </a:rPr>
              <a:t>Đầu vào là gói tin JSON đc gửi từ Actions on Google, bao gồm rất nhiều thông tin như … Sau khi đưa vào node Script với hàm Transform này ta sẽ thu được gói tin đơn giản này để ThingsBoard hiểu được và hiển thị trạng thái thiết bị lên màn hình dashboard điều khiển</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18</a:t>
            </a:fld>
            <a:endParaRPr lang="en-US" noProof="0"/>
          </a:p>
        </p:txBody>
      </p:sp>
    </p:spTree>
    <p:extLst>
      <p:ext uri="{BB962C8B-B14F-4D97-AF65-F5344CB8AC3E}">
        <p14:creationId xmlns:p14="http://schemas.microsoft.com/office/powerpoint/2010/main" val="1735944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Đây</a:t>
            </a:r>
            <a:r>
              <a:rPr lang="en-US" baseline="0" smtClean="0"/>
              <a:t> là các dữ liệu sau khi đã được xử lý và lưu vào database của Thingsboard. Với telemetry là các giá trị biến thiên như cảm biến,.. Còn attribute là các trạng thái bật tắt của thiết bị.</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19</a:t>
            </a:fld>
            <a:endParaRPr lang="en-US" noProof="0"/>
          </a:p>
        </p:txBody>
      </p:sp>
    </p:spTree>
    <p:extLst>
      <p:ext uri="{BB962C8B-B14F-4D97-AF65-F5344CB8AC3E}">
        <p14:creationId xmlns:p14="http://schemas.microsoft.com/office/powerpoint/2010/main" val="85637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gồm 5 phần :</a:t>
            </a:r>
          </a:p>
          <a:p>
            <a:r>
              <a:rPr lang="en-US"/>
              <a:t>Phần 1:</a:t>
            </a:r>
          </a:p>
          <a:p>
            <a:r>
              <a:rPr lang="en-US"/>
              <a:t>Phần 2:</a:t>
            </a:r>
          </a:p>
          <a:p>
            <a:r>
              <a:rPr lang="en-US"/>
              <a:t>Phần 3:</a:t>
            </a:r>
          </a:p>
          <a:p>
            <a:r>
              <a:rPr lang="en-US"/>
              <a:t>Phần 4</a:t>
            </a:r>
            <a:r>
              <a:rPr lang="en-US" smtClean="0"/>
              <a:t>:</a:t>
            </a:r>
            <a:endParaRPr lang="en-US"/>
          </a:p>
          <a:p>
            <a:r>
              <a:rPr lang="en-US"/>
              <a:t>Và cuối cùng là phần </a:t>
            </a:r>
            <a:r>
              <a:rPr lang="en-US" smtClean="0"/>
              <a:t>5</a:t>
            </a:r>
            <a:endParaRPr lang="vi-VN"/>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a:p>
        </p:txBody>
      </p:sp>
    </p:spTree>
    <p:extLst>
      <p:ext uri="{BB962C8B-B14F-4D97-AF65-F5344CB8AC3E}">
        <p14:creationId xmlns:p14="http://schemas.microsoft.com/office/powerpoint/2010/main" val="89834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Tiếp</a:t>
            </a:r>
            <a:r>
              <a:rPr lang="en-US" baseline="0" smtClean="0"/>
              <a:t> theo, em xin giới thiệu về hệ thống nhận diện gương mặt để mở cửa.</a:t>
            </a:r>
          </a:p>
          <a:p>
            <a:r>
              <a:rPr lang="en-US" baseline="0" smtClean="0"/>
              <a:t>Như đã giới thiệu ở phần trc, nhóm sử dụng module ESP32-CAM có tích hợp sẵn camera OV2640 để thực hiện nhận diện gương mặt. Tuy nhiên để có thể nhận diện được gương mặt, ta phải sử dụng thêm các thư viện do cty Esspresif cung cấp, cty này cx là nhà sản xuất module cam này.</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20</a:t>
            </a:fld>
            <a:endParaRPr lang="en-US" noProof="0"/>
          </a:p>
        </p:txBody>
      </p:sp>
    </p:spTree>
    <p:extLst>
      <p:ext uri="{BB962C8B-B14F-4D97-AF65-F5344CB8AC3E}">
        <p14:creationId xmlns:p14="http://schemas.microsoft.com/office/powerpoint/2010/main" val="245137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kern="1200" smtClean="0">
                <a:solidFill>
                  <a:schemeClr val="tx1"/>
                </a:solidFill>
                <a:effectLst/>
                <a:latin typeface="+mn-lt"/>
                <a:ea typeface="+mn-ea"/>
                <a:cs typeface="+mn-cs"/>
              </a:rPr>
              <a:t>Thư viện này bao gồm các files cấu hình, định nghĩa và xử lý nhận diện gương mặt. Nó cũng cung cấp cho chúng ta các hàm chức năng, các api để chúng ta có thể sử dụng trong chương trình của mình.</a:t>
            </a:r>
          </a:p>
          <a:p>
            <a:endParaRPr lang="en-US" sz="1800" kern="1200" smtClean="0">
              <a:solidFill>
                <a:schemeClr val="tx1"/>
              </a:solidFill>
              <a:effectLst/>
              <a:latin typeface="+mn-lt"/>
              <a:ea typeface="+mn-ea"/>
              <a:cs typeface="+mn-cs"/>
            </a:endParaRPr>
          </a:p>
          <a:p>
            <a:r>
              <a:rPr lang="en-US" sz="1800" kern="1200" smtClean="0">
                <a:solidFill>
                  <a:schemeClr val="tx1"/>
                </a:solidFill>
                <a:effectLst/>
                <a:latin typeface="+mn-lt"/>
                <a:ea typeface="+mn-ea"/>
                <a:cs typeface="+mn-cs"/>
              </a:rPr>
              <a:t>Với</a:t>
            </a:r>
            <a:r>
              <a:rPr lang="en-US" sz="1800" kern="1200" baseline="0" smtClean="0">
                <a:solidFill>
                  <a:schemeClr val="tx1"/>
                </a:solidFill>
                <a:effectLst/>
                <a:latin typeface="+mn-lt"/>
                <a:ea typeface="+mn-ea"/>
                <a:cs typeface="+mn-cs"/>
              </a:rPr>
              <a:t> thư viện này chúng ta có thể stream video, nhờ đó có thể quan sát trực tiếp camera trên web,app.</a:t>
            </a:r>
          </a:p>
          <a:p>
            <a:r>
              <a:rPr lang="en-US" sz="1800" kern="1200" baseline="0" smtClean="0">
                <a:solidFill>
                  <a:schemeClr val="tx1"/>
                </a:solidFill>
                <a:effectLst/>
                <a:latin typeface="+mn-lt"/>
                <a:ea typeface="+mn-ea"/>
                <a:cs typeface="+mn-cs"/>
              </a:rPr>
              <a:t>Chức năng thứ 2 nhận diện gương mặt. </a:t>
            </a:r>
            <a:r>
              <a:rPr lang="en-US" sz="1800" kern="1200" smtClean="0">
                <a:solidFill>
                  <a:schemeClr val="tx1"/>
                </a:solidFill>
                <a:effectLst/>
                <a:latin typeface="+mn-lt"/>
                <a:ea typeface="+mn-ea"/>
                <a:cs typeface="+mn-cs"/>
              </a:rPr>
              <a:t>Về cơ bản, thuật toán nhận diện gương mặt của thư viện này là nhận diện gương mặt 2D sử dụng 5 điểm trên khuôn mặt để nhận dạng, bao gồm: mắt trái, mắt phải, mũi, bên trái miệng và bên phải miệng. Từ đó, nó xây dựng thuật toán thích hợp để phân tích sự khác biệt của mỗi người, so sánh với hình ảnh được lưu trữ trong bộ nhớ và do đó có thể nhận diện gương mặt của mỗi người. </a:t>
            </a:r>
            <a:r>
              <a:rPr lang="en-US" sz="1800" kern="1200" baseline="0" smtClean="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21</a:t>
            </a:fld>
            <a:endParaRPr lang="en-US" noProof="0"/>
          </a:p>
        </p:txBody>
      </p:sp>
    </p:spTree>
    <p:extLst>
      <p:ext uri="{BB962C8B-B14F-4D97-AF65-F5344CB8AC3E}">
        <p14:creationId xmlns:p14="http://schemas.microsoft.com/office/powerpoint/2010/main" val="2306157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1371589" rtl="0" eaLnBrk="1" fontAlgn="auto" latinLnBrk="0" hangingPunct="1">
              <a:lnSpc>
                <a:spcPct val="100000"/>
              </a:lnSpc>
              <a:spcBef>
                <a:spcPts val="0"/>
              </a:spcBef>
              <a:spcAft>
                <a:spcPts val="0"/>
              </a:spcAft>
              <a:buClrTx/>
              <a:buSzTx/>
              <a:buFontTx/>
              <a:buNone/>
              <a:tabLst/>
              <a:defRPr/>
            </a:pPr>
            <a:r>
              <a:rPr lang="en-US" sz="1800" kern="1200" smtClean="0">
                <a:solidFill>
                  <a:schemeClr val="tx1"/>
                </a:solidFill>
                <a:effectLst/>
                <a:latin typeface="+mn-lt"/>
                <a:ea typeface="+mn-ea"/>
                <a:cs typeface="+mn-cs"/>
              </a:rPr>
              <a:t>Chương trình nhận diện gương mặt trên vi điều khiển ESP32-CAM bao gồm 4 files: </a:t>
            </a:r>
            <a:r>
              <a:rPr lang="en-US" sz="1800" i="1" kern="1200" smtClean="0">
                <a:solidFill>
                  <a:schemeClr val="tx1"/>
                </a:solidFill>
                <a:effectLst/>
                <a:latin typeface="+mn-lt"/>
                <a:ea typeface="+mn-ea"/>
                <a:cs typeface="+mn-cs"/>
              </a:rPr>
              <a:t>camera_pins.h, camera_index.h, app_httpd.cpp, esp32_cam.ino.</a:t>
            </a:r>
          </a:p>
          <a:p>
            <a:r>
              <a:rPr lang="en-US" sz="1800" i="0" kern="1200" smtClean="0">
                <a:solidFill>
                  <a:schemeClr val="tx1"/>
                </a:solidFill>
                <a:effectLst/>
                <a:latin typeface="+mn-lt"/>
                <a:ea typeface="+mn-ea"/>
                <a:cs typeface="+mn-cs"/>
              </a:rPr>
              <a:t>Đầu</a:t>
            </a:r>
            <a:r>
              <a:rPr lang="en-US" sz="1800" i="0" kern="1200" baseline="0" smtClean="0">
                <a:solidFill>
                  <a:schemeClr val="tx1"/>
                </a:solidFill>
                <a:effectLst/>
                <a:latin typeface="+mn-lt"/>
                <a:ea typeface="+mn-ea"/>
                <a:cs typeface="+mn-cs"/>
              </a:rPr>
              <a:t> tiên là file camera_pins.h. </a:t>
            </a:r>
            <a:r>
              <a:rPr lang="en-US" sz="1800" kern="1200" smtClean="0">
                <a:solidFill>
                  <a:schemeClr val="tx1"/>
                </a:solidFill>
                <a:effectLst/>
                <a:latin typeface="+mn-lt"/>
                <a:ea typeface="+mn-ea"/>
                <a:cs typeface="+mn-cs"/>
              </a:rPr>
              <a:t>Đây là file định nghĩa cho 16 chân GPIO camera cần thiết cho các model ESP32 khác nhau bao gồm: WROVER_KIT, M5STACK_WIDE, M5STACK_PSRAM, AI_THINKER, ESP_EYE.</a:t>
            </a:r>
          </a:p>
          <a:p>
            <a:r>
              <a:rPr lang="en-US" sz="1800" kern="1200" smtClean="0">
                <a:solidFill>
                  <a:schemeClr val="tx1"/>
                </a:solidFill>
                <a:effectLst/>
                <a:latin typeface="+mn-lt"/>
                <a:ea typeface="+mn-ea"/>
                <a:cs typeface="+mn-cs"/>
              </a:rPr>
              <a:t>Ở dự án này, chúng tôi sử dụng model </a:t>
            </a:r>
            <a:r>
              <a:rPr lang="en-US" sz="1800" b="1" i="1" kern="1200" smtClean="0">
                <a:solidFill>
                  <a:schemeClr val="tx1"/>
                </a:solidFill>
                <a:effectLst/>
                <a:latin typeface="+mn-lt"/>
                <a:ea typeface="+mn-ea"/>
                <a:cs typeface="+mn-cs"/>
              </a:rPr>
              <a:t>AI_THINKER</a:t>
            </a:r>
            <a:r>
              <a:rPr lang="en-US" sz="1800" kern="1200" smtClean="0">
                <a:solidFill>
                  <a:schemeClr val="tx1"/>
                </a:solidFill>
                <a:effectLst/>
                <a:latin typeface="+mn-lt"/>
                <a:ea typeface="+mn-ea"/>
                <a:cs typeface="+mn-cs"/>
              </a:rPr>
              <a:t>.</a:t>
            </a:r>
            <a:endParaRPr lang="en-US" sz="1800" i="0"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22</a:t>
            </a:fld>
            <a:endParaRPr lang="en-US" noProof="0"/>
          </a:p>
        </p:txBody>
      </p:sp>
    </p:spTree>
    <p:extLst>
      <p:ext uri="{BB962C8B-B14F-4D97-AF65-F5344CB8AC3E}">
        <p14:creationId xmlns:p14="http://schemas.microsoft.com/office/powerpoint/2010/main" val="3694760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kern="1200" smtClean="0">
                <a:solidFill>
                  <a:schemeClr val="tx1"/>
                </a:solidFill>
                <a:effectLst/>
                <a:latin typeface="+mn-lt"/>
                <a:ea typeface="+mn-ea"/>
                <a:cs typeface="+mn-cs"/>
              </a:rPr>
              <a:t>Đây là file định nghĩa các mảng </a:t>
            </a:r>
            <a:r>
              <a:rPr lang="en-US" sz="1800" b="1" i="1" kern="1200" smtClean="0">
                <a:solidFill>
                  <a:schemeClr val="tx1"/>
                </a:solidFill>
                <a:effectLst/>
                <a:latin typeface="+mn-lt"/>
                <a:ea typeface="+mn-ea"/>
                <a:cs typeface="+mn-cs"/>
              </a:rPr>
              <a:t>index_html_gz</a:t>
            </a:r>
            <a:r>
              <a:rPr lang="en-US" sz="1800" kern="1200" smtClean="0">
                <a:solidFill>
                  <a:schemeClr val="tx1"/>
                </a:solidFill>
                <a:effectLst/>
                <a:latin typeface="+mn-lt"/>
                <a:ea typeface="+mn-ea"/>
                <a:cs typeface="+mn-cs"/>
              </a:rPr>
              <a:t> được mã hóa từ các file HTML để xây dựng giao diện web cho camera. Nếu muốn xây dựng lại giao diện web thì có thể giãi mã các mảng được mã hóa đó thành file HTML và sửa lại theo mong muốn của người sử dụng.</a:t>
            </a:r>
            <a:endParaRPr lang="en-US" sz="18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8375C1-7C5C-42A2-80F2-05631BB3764E}" type="slidenum">
              <a:rPr lang="en-US" noProof="0" smtClean="0"/>
              <a:t>23</a:t>
            </a:fld>
            <a:endParaRPr lang="en-US" noProof="0"/>
          </a:p>
        </p:txBody>
      </p:sp>
    </p:spTree>
    <p:extLst>
      <p:ext uri="{BB962C8B-B14F-4D97-AF65-F5344CB8AC3E}">
        <p14:creationId xmlns:p14="http://schemas.microsoft.com/office/powerpoint/2010/main" val="908214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kern="1200" smtClean="0">
                <a:solidFill>
                  <a:schemeClr val="tx1"/>
                </a:solidFill>
                <a:effectLst/>
                <a:latin typeface="+mn-lt"/>
                <a:ea typeface="+mn-ea"/>
                <a:cs typeface="+mn-cs"/>
              </a:rPr>
              <a:t>Đây là chương trình sử dụng trực tiếp thư viện </a:t>
            </a:r>
            <a:r>
              <a:rPr lang="en-US" sz="1800" b="1" i="1" kern="1200" smtClean="0">
                <a:solidFill>
                  <a:schemeClr val="tx1"/>
                </a:solidFill>
                <a:effectLst/>
                <a:latin typeface="+mn-lt"/>
                <a:ea typeface="+mn-ea"/>
                <a:cs typeface="+mn-cs"/>
              </a:rPr>
              <a:t>esp32-cam</a:t>
            </a:r>
            <a:r>
              <a:rPr lang="en-US" sz="1800" kern="1200" smtClean="0">
                <a:solidFill>
                  <a:schemeClr val="tx1"/>
                </a:solidFill>
                <a:effectLst/>
                <a:latin typeface="+mn-lt"/>
                <a:ea typeface="+mn-ea"/>
                <a:cs typeface="+mn-cs"/>
              </a:rPr>
              <a:t> mà </a:t>
            </a:r>
            <a:r>
              <a:rPr lang="en-US" sz="1800" b="1" i="1" kern="1200" smtClean="0">
                <a:solidFill>
                  <a:schemeClr val="tx1"/>
                </a:solidFill>
                <a:effectLst/>
                <a:latin typeface="+mn-lt"/>
                <a:ea typeface="+mn-ea"/>
                <a:cs typeface="+mn-cs"/>
              </a:rPr>
              <a:t>Espressif </a:t>
            </a:r>
            <a:r>
              <a:rPr lang="en-US" sz="1800" kern="1200" smtClean="0">
                <a:solidFill>
                  <a:schemeClr val="tx1"/>
                </a:solidFill>
                <a:effectLst/>
                <a:latin typeface="+mn-lt"/>
                <a:ea typeface="+mn-ea"/>
                <a:cs typeface="+mn-cs"/>
              </a:rPr>
              <a:t>cung cấp để chạy các hàm phát hiện và nhận diện gương mặt. Nó cũng thêm vào file </a:t>
            </a:r>
            <a:r>
              <a:rPr lang="en-US" sz="1800" b="1" i="1" kern="1200" smtClean="0">
                <a:solidFill>
                  <a:schemeClr val="tx1"/>
                </a:solidFill>
                <a:effectLst/>
                <a:latin typeface="+mn-lt"/>
                <a:ea typeface="+mn-ea"/>
                <a:cs typeface="+mn-cs"/>
              </a:rPr>
              <a:t>camera_index.h</a:t>
            </a:r>
            <a:r>
              <a:rPr lang="en-US" sz="1800" kern="1200" smtClean="0">
                <a:solidFill>
                  <a:schemeClr val="tx1"/>
                </a:solidFill>
                <a:effectLst/>
                <a:latin typeface="+mn-lt"/>
                <a:ea typeface="+mn-ea"/>
                <a:cs typeface="+mn-cs"/>
              </a:rPr>
              <a:t> từ đó giải mã thành HTML và chạy hàm khởi tạo Camera Server để người dùng có thể truy cập vào web server và thực hiện một số tính năng như đăng kí khuôn mặt, chụp ảnh, stream video, …</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24</a:t>
            </a:fld>
            <a:endParaRPr lang="en-US" noProof="0"/>
          </a:p>
        </p:txBody>
      </p:sp>
    </p:spTree>
    <p:extLst>
      <p:ext uri="{BB962C8B-B14F-4D97-AF65-F5344CB8AC3E}">
        <p14:creationId xmlns:p14="http://schemas.microsoft.com/office/powerpoint/2010/main" val="137178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1371589" rtl="0" eaLnBrk="1" fontAlgn="auto" latinLnBrk="0" hangingPunct="1">
              <a:lnSpc>
                <a:spcPct val="100000"/>
              </a:lnSpc>
              <a:spcBef>
                <a:spcPts val="0"/>
              </a:spcBef>
              <a:spcAft>
                <a:spcPts val="0"/>
              </a:spcAft>
              <a:buClrTx/>
              <a:buSzTx/>
              <a:buFontTx/>
              <a:buNone/>
              <a:tabLst/>
              <a:defRPr/>
            </a:pPr>
            <a:r>
              <a:rPr lang="en-US" sz="1800" kern="1200" smtClean="0">
                <a:solidFill>
                  <a:schemeClr val="tx1"/>
                </a:solidFill>
                <a:effectLst/>
                <a:latin typeface="+mn-lt"/>
                <a:ea typeface="+mn-ea"/>
                <a:cs typeface="+mn-cs"/>
              </a:rPr>
              <a:t>Đây là chương trình được nạp lên vi điều khiển ESP32-CAM sau khi thêm thư viện và các file định nghĩa ở trên vào. Chương trình sử dụng các hàm chức năng cũng như các biến được chia sẻ bởi file </a:t>
            </a:r>
            <a:r>
              <a:rPr lang="en-US" sz="1800" b="1" i="1" kern="1200" smtClean="0">
                <a:solidFill>
                  <a:schemeClr val="tx1"/>
                </a:solidFill>
                <a:effectLst/>
                <a:latin typeface="+mn-lt"/>
                <a:ea typeface="+mn-ea"/>
                <a:cs typeface="+mn-cs"/>
              </a:rPr>
              <a:t>app_httpd.cpp</a:t>
            </a:r>
            <a:r>
              <a:rPr lang="en-US" sz="1800" i="1" kern="1200" smtClean="0">
                <a:solidFill>
                  <a:schemeClr val="tx1"/>
                </a:solidFill>
                <a:effectLst/>
                <a:latin typeface="+mn-lt"/>
                <a:ea typeface="+mn-ea"/>
                <a:cs typeface="+mn-cs"/>
              </a:rPr>
              <a:t> </a:t>
            </a:r>
            <a:r>
              <a:rPr lang="en-US" sz="1800" kern="1200" smtClean="0">
                <a:solidFill>
                  <a:schemeClr val="tx1"/>
                </a:solidFill>
                <a:effectLst/>
                <a:latin typeface="+mn-lt"/>
                <a:ea typeface="+mn-ea"/>
                <a:cs typeface="+mn-cs"/>
              </a:rPr>
              <a:t>để lấy thông tin nhận diện gương mặt của người dùng. Từ đó gửi tín hiệu cho Arduino Mega để thực hiện mở đóng cửa thích hợp và gửi thông tin của người vào nhà lên ThingsBoard để quản lý.</a:t>
            </a:r>
          </a:p>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25</a:t>
            </a:fld>
            <a:endParaRPr lang="en-US" noProof="0"/>
          </a:p>
        </p:txBody>
      </p:sp>
    </p:spTree>
    <p:extLst>
      <p:ext uri="{BB962C8B-B14F-4D97-AF65-F5344CB8AC3E}">
        <p14:creationId xmlns:p14="http://schemas.microsoft.com/office/powerpoint/2010/main" val="3349768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26</a:t>
            </a:fld>
            <a:endParaRPr lang="en-US" noProof="0"/>
          </a:p>
        </p:txBody>
      </p:sp>
    </p:spTree>
    <p:extLst>
      <p:ext uri="{BB962C8B-B14F-4D97-AF65-F5344CB8AC3E}">
        <p14:creationId xmlns:p14="http://schemas.microsoft.com/office/powerpoint/2010/main" val="4168167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1531308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28</a:t>
            </a:fld>
            <a:endParaRPr lang="en-US" noProof="0"/>
          </a:p>
        </p:txBody>
      </p:sp>
    </p:spTree>
    <p:extLst>
      <p:ext uri="{BB962C8B-B14F-4D97-AF65-F5344CB8AC3E}">
        <p14:creationId xmlns:p14="http://schemas.microsoft.com/office/powerpoint/2010/main" val="3569771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29</a:t>
            </a:fld>
            <a:endParaRPr lang="en-US" noProof="0"/>
          </a:p>
        </p:txBody>
      </p:sp>
    </p:spTree>
    <p:extLst>
      <p:ext uri="{BB962C8B-B14F-4D97-AF65-F5344CB8AC3E}">
        <p14:creationId xmlns:p14="http://schemas.microsoft.com/office/powerpoint/2010/main" val="159193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767960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30</a:t>
            </a:fld>
            <a:endParaRPr lang="en-US" noProof="0"/>
          </a:p>
        </p:txBody>
      </p:sp>
    </p:spTree>
    <p:extLst>
      <p:ext uri="{BB962C8B-B14F-4D97-AF65-F5344CB8AC3E}">
        <p14:creationId xmlns:p14="http://schemas.microsoft.com/office/powerpoint/2010/main" val="522443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31</a:t>
            </a:fld>
            <a:endParaRPr lang="en-US" noProof="0"/>
          </a:p>
        </p:txBody>
      </p:sp>
    </p:spTree>
    <p:extLst>
      <p:ext uri="{BB962C8B-B14F-4D97-AF65-F5344CB8AC3E}">
        <p14:creationId xmlns:p14="http://schemas.microsoft.com/office/powerpoint/2010/main" val="2580486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271014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33</a:t>
            </a:fld>
            <a:endParaRPr lang="en-US" noProof="0"/>
          </a:p>
        </p:txBody>
      </p:sp>
    </p:spTree>
    <p:extLst>
      <p:ext uri="{BB962C8B-B14F-4D97-AF65-F5344CB8AC3E}">
        <p14:creationId xmlns:p14="http://schemas.microsoft.com/office/powerpoint/2010/main" val="16991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a:p>
        </p:txBody>
      </p:sp>
    </p:spTree>
    <p:extLst>
      <p:ext uri="{BB962C8B-B14F-4D97-AF65-F5344CB8AC3E}">
        <p14:creationId xmlns:p14="http://schemas.microsoft.com/office/powerpoint/2010/main" val="92321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a:p>
        </p:txBody>
      </p:sp>
    </p:spTree>
    <p:extLst>
      <p:ext uri="{BB962C8B-B14F-4D97-AF65-F5344CB8AC3E}">
        <p14:creationId xmlns:p14="http://schemas.microsoft.com/office/powerpoint/2010/main" val="337564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75874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7</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a:p>
        </p:txBody>
      </p:sp>
    </p:spTree>
    <p:extLst>
      <p:ext uri="{BB962C8B-B14F-4D97-AF65-F5344CB8AC3E}">
        <p14:creationId xmlns:p14="http://schemas.microsoft.com/office/powerpoint/2010/main" val="2526487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a:p>
        </p:txBody>
      </p:sp>
    </p:spTree>
    <p:extLst>
      <p:ext uri="{BB962C8B-B14F-4D97-AF65-F5344CB8AC3E}">
        <p14:creationId xmlns:p14="http://schemas.microsoft.com/office/powerpoint/2010/main" val="3961501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16977C32-6781-4E43-B083-CC319C1A2BE1}"/>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rIns="1043992" anchor="ctr"/>
          <a:lstStyle>
            <a:lvl1pPr marL="0" indent="0" algn="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 xmlns:a16="http://schemas.microsoft.com/office/drawing/2014/main" id="{C4908609-0EC4-4718-AC46-A50BB2DA333E}"/>
              </a:ext>
            </a:extLst>
          </p:cNvPr>
          <p:cNvSpPr>
            <a:spLocks noGrp="1"/>
          </p:cNvSpPr>
          <p:nvPr>
            <p:ph sz="half" idx="29" hasCustomPrompt="1"/>
          </p:nvPr>
        </p:nvSpPr>
        <p:spPr>
          <a:xfrm>
            <a:off x="2685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 xmlns:a16="http://schemas.microsoft.com/office/drawing/2014/main" id="{C61EBC7C-80CF-489F-86B3-5894908189E4}"/>
              </a:ext>
            </a:extLst>
          </p:cNvPr>
          <p:cNvSpPr>
            <a:spLocks noGrp="1"/>
          </p:cNvSpPr>
          <p:nvPr>
            <p:ph sz="half" idx="2" hasCustomPrompt="1"/>
          </p:nvPr>
        </p:nvSpPr>
        <p:spPr>
          <a:xfrm>
            <a:off x="11487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2689620" y="2592000"/>
            <a:ext cx="6184380" cy="1103700"/>
          </a:xfrm>
          <a:noFill/>
        </p:spPr>
        <p:txBody>
          <a:bodyPr anchor="t"/>
          <a:lstStyle>
            <a:lvl1pPr marL="0" indent="0" algn="l">
              <a:buNone/>
              <a:defRPr sz="8000">
                <a:solidFill>
                  <a:schemeClr val="accent1"/>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5" name="Text Placeholder 4">
            <a:extLst>
              <a:ext uri="{FF2B5EF4-FFF2-40B4-BE49-F238E27FC236}">
                <a16:creationId xmlns="" xmlns:a16="http://schemas.microsoft.com/office/drawing/2014/main" id="{867F0EAC-0FF4-447C-8EE4-2B107165DF3F}"/>
              </a:ext>
            </a:extLst>
          </p:cNvPr>
          <p:cNvSpPr>
            <a:spLocks noGrp="1"/>
          </p:cNvSpPr>
          <p:nvPr>
            <p:ph type="body" sz="quarter" idx="30" hasCustomPrompt="1"/>
          </p:nvPr>
        </p:nvSpPr>
        <p:spPr>
          <a:xfrm>
            <a:off x="11483644" y="2583659"/>
            <a:ext cx="6156656" cy="1103624"/>
          </a:xfrm>
        </p:spPr>
        <p:txBody>
          <a:bodyPr anchor="t"/>
          <a:lstStyle>
            <a:lvl1pPr marL="0" indent="0">
              <a:buNone/>
              <a:defRPr sz="8000">
                <a:solidFill>
                  <a:schemeClr val="accent4"/>
                </a:solidFill>
                <a:latin typeface="+mj-lt"/>
              </a:defRPr>
            </a:lvl1pPr>
          </a:lstStyle>
          <a:p>
            <a:pPr lvl="0"/>
            <a:r>
              <a:rPr lang="en-US" noProof="0"/>
              <a:t>2</a:t>
            </a:r>
          </a:p>
        </p:txBody>
      </p:sp>
      <p:sp>
        <p:nvSpPr>
          <p:cNvPr id="16" name="Text Placeholder 5">
            <a:extLst>
              <a:ext uri="{FF2B5EF4-FFF2-40B4-BE49-F238E27FC236}">
                <a16:creationId xmlns="" xmlns:a16="http://schemas.microsoft.com/office/drawing/2014/main" id="{DED90C13-8D49-4652-B68A-A0B5084BB4DB}"/>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1336062" y="2389727"/>
            <a:ext cx="6522100" cy="6522098"/>
          </a:xfrm>
          <a:prstGeom prst="ellipse">
            <a:avLst/>
          </a:prstGeom>
          <a:solidFill>
            <a:schemeClr val="tx1">
              <a:alpha val="10000"/>
            </a:schemeClr>
          </a:solidFill>
        </p:spPr>
        <p:txBody>
          <a:bodyPr anchor="ctr"/>
          <a:lstStyle>
            <a:lvl1pPr marL="0" indent="0" algn="ctr">
              <a:buNone/>
              <a:defRPr sz="2700">
                <a:solidFill>
                  <a:schemeClr val="tx1">
                    <a:lumMod val="75000"/>
                    <a:lumOff val="25000"/>
                  </a:schemeClr>
                </a:solidFill>
                <a:latin typeface="+mn-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Section Header</a:t>
            </a:r>
          </a:p>
        </p:txBody>
      </p:sp>
      <p:sp>
        <p:nvSpPr>
          <p:cNvPr id="12" name="Text Placeholder 9">
            <a:extLst>
              <a:ext uri="{FF2B5EF4-FFF2-40B4-BE49-F238E27FC236}">
                <a16:creationId xmlns="" xmlns:a16="http://schemas.microsoft.com/office/drawing/2014/main" id="{C15F42E2-EE95-4479-80E9-94A75E9D6E98}"/>
              </a:ext>
            </a:extLst>
          </p:cNvPr>
          <p:cNvSpPr>
            <a:spLocks noGrp="1"/>
          </p:cNvSpPr>
          <p:nvPr>
            <p:ph type="body" sz="quarter" idx="28" hasCustomPrompt="1"/>
          </p:nvPr>
        </p:nvSpPr>
        <p:spPr>
          <a:xfrm>
            <a:off x="7109000" y="2651837"/>
            <a:ext cx="5997888" cy="599788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9" name="Text Placeholder 9">
            <a:extLst>
              <a:ext uri="{FF2B5EF4-FFF2-40B4-BE49-F238E27FC236}">
                <a16:creationId xmlns="" xmlns:a16="http://schemas.microsoft.com/office/drawing/2014/main" id="{4059823C-F505-4D2A-854E-5144BD58A767}"/>
              </a:ext>
            </a:extLst>
          </p:cNvPr>
          <p:cNvSpPr>
            <a:spLocks noGrp="1"/>
          </p:cNvSpPr>
          <p:nvPr>
            <p:ph type="body" sz="quarter" idx="29" hasCustomPrompt="1"/>
          </p:nvPr>
        </p:nvSpPr>
        <p:spPr>
          <a:xfrm>
            <a:off x="12357725" y="3310599"/>
            <a:ext cx="4680358" cy="468035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Text Placeholder 3">
            <a:extLst>
              <a:ext uri="{FF2B5EF4-FFF2-40B4-BE49-F238E27FC236}">
                <a16:creationId xmlns="" xmlns:a16="http://schemas.microsoft.com/office/drawing/2014/main" id="{B30FA196-A035-4908-BA51-B769293255A9}"/>
              </a:ext>
            </a:extLst>
          </p:cNvPr>
          <p:cNvSpPr>
            <a:spLocks noGrp="1"/>
          </p:cNvSpPr>
          <p:nvPr>
            <p:ph type="body" sz="quarter" idx="30" hasCustomPrompt="1"/>
          </p:nvPr>
        </p:nvSpPr>
        <p:spPr>
          <a:xfrm>
            <a:off x="2488396" y="3308532"/>
            <a:ext cx="4217428" cy="2160000"/>
          </a:xfrm>
          <a:prstGeom prst="rect">
            <a:avLst/>
          </a:prstGeom>
          <a:noFill/>
        </p:spPr>
        <p:txBody>
          <a:bodyPr anchor="b"/>
          <a:lstStyle>
            <a:lvl1pPr marL="0" indent="0" algn="ctr">
              <a:spcBef>
                <a:spcPts val="0"/>
              </a:spcBef>
              <a:spcAft>
                <a:spcPts val="0"/>
              </a:spcAft>
              <a:buNone/>
              <a:defRPr sz="9800">
                <a:solidFill>
                  <a:schemeClr val="tx1">
                    <a:lumMod val="75000"/>
                    <a:lumOff val="25000"/>
                  </a:schemeClr>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13" name="Text Placeholder 9">
            <a:extLst>
              <a:ext uri="{FF2B5EF4-FFF2-40B4-BE49-F238E27FC236}">
                <a16:creationId xmlns="" xmlns:a16="http://schemas.microsoft.com/office/drawing/2014/main" id="{38F1EEC3-A74E-4124-95F3-D8A27EA3DDFC}"/>
              </a:ext>
            </a:extLst>
          </p:cNvPr>
          <p:cNvSpPr>
            <a:spLocks noGrp="1"/>
          </p:cNvSpPr>
          <p:nvPr>
            <p:ph type="body" sz="quarter" idx="31" hasCustomPrompt="1"/>
          </p:nvPr>
        </p:nvSpPr>
        <p:spPr>
          <a:xfrm>
            <a:off x="7999226" y="3308532"/>
            <a:ext cx="4217428"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2</a:t>
            </a:r>
          </a:p>
        </p:txBody>
      </p:sp>
      <p:sp>
        <p:nvSpPr>
          <p:cNvPr id="14" name="Text Placeholder 9">
            <a:extLst>
              <a:ext uri="{FF2B5EF4-FFF2-40B4-BE49-F238E27FC236}">
                <a16:creationId xmlns="" xmlns:a16="http://schemas.microsoft.com/office/drawing/2014/main" id="{744F95B1-3E5D-46C4-846F-01E3035D1A72}"/>
              </a:ext>
            </a:extLst>
          </p:cNvPr>
          <p:cNvSpPr>
            <a:spLocks noGrp="1"/>
          </p:cNvSpPr>
          <p:nvPr>
            <p:ph type="body" sz="quarter" idx="32" hasCustomPrompt="1"/>
          </p:nvPr>
        </p:nvSpPr>
        <p:spPr>
          <a:xfrm>
            <a:off x="12820653" y="3308532"/>
            <a:ext cx="3895566"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3</a:t>
            </a:r>
          </a:p>
        </p:txBody>
      </p:sp>
      <p:sp>
        <p:nvSpPr>
          <p:cNvPr id="16" name="Content Placeholder 3">
            <a:extLst>
              <a:ext uri="{FF2B5EF4-FFF2-40B4-BE49-F238E27FC236}">
                <a16:creationId xmlns="" xmlns:a16="http://schemas.microsoft.com/office/drawing/2014/main" id="{39CDA933-12B5-44CD-BD16-C9589DE755EE}"/>
              </a:ext>
            </a:extLst>
          </p:cNvPr>
          <p:cNvSpPr>
            <a:spLocks noGrp="1"/>
          </p:cNvSpPr>
          <p:nvPr>
            <p:ph sz="half" idx="2" hasCustomPrompt="1"/>
          </p:nvPr>
        </p:nvSpPr>
        <p:spPr>
          <a:xfrm>
            <a:off x="3112108"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 xmlns:a16="http://schemas.microsoft.com/office/drawing/2014/main" id="{9751FCE0-5FA8-4E25-A4E7-8B2901F69491}"/>
              </a:ext>
            </a:extLst>
          </p:cNvPr>
          <p:cNvSpPr>
            <a:spLocks noGrp="1"/>
          </p:cNvSpPr>
          <p:nvPr>
            <p:ph type="body" sz="quarter" idx="12" hasCustomPrompt="1"/>
          </p:nvPr>
        </p:nvSpPr>
        <p:spPr>
          <a:xfrm>
            <a:off x="862294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 xmlns:a16="http://schemas.microsoft.com/office/drawing/2014/main" id="{0D97BC04-5B6C-4CFD-8184-7637C9A8F8E4}"/>
              </a:ext>
            </a:extLst>
          </p:cNvPr>
          <p:cNvSpPr>
            <a:spLocks noGrp="1"/>
          </p:cNvSpPr>
          <p:nvPr>
            <p:ph type="body" sz="quarter" idx="13" hasCustomPrompt="1"/>
          </p:nvPr>
        </p:nvSpPr>
        <p:spPr>
          <a:xfrm>
            <a:off x="1321290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 xmlns:a16="http://schemas.microsoft.com/office/drawing/2014/main" id="{E7A8CB18-EF35-4644-9DDB-02D8B65EA55E}"/>
              </a:ext>
            </a:extLst>
          </p:cNvPr>
          <p:cNvSpPr>
            <a:spLocks noGrp="1"/>
          </p:cNvSpPr>
          <p:nvPr>
            <p:ph type="body" sz="quarter" idx="33"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2436FA5D-088F-4BDE-ABD2-A640A8610900}"/>
              </a:ext>
            </a:extLst>
          </p:cNvPr>
          <p:cNvCxnSpPr/>
          <p:nvPr userDrawn="1"/>
        </p:nvCxnSpPr>
        <p:spPr>
          <a:xfrm>
            <a:off x="9144000" y="1979634"/>
            <a:ext cx="0" cy="691515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8" name="Straight Connector 7">
            <a:extLst>
              <a:ext uri="{FF2B5EF4-FFF2-40B4-BE49-F238E27FC236}">
                <a16:creationId xmlns="" xmlns:a16="http://schemas.microsoft.com/office/drawing/2014/main" id="{0C2BCB80-6997-4274-AAFE-65C2CCFFFD10}"/>
              </a:ext>
            </a:extLst>
          </p:cNvPr>
          <p:cNvCxnSpPr>
            <a:cxnSpLocks/>
          </p:cNvCxnSpPr>
          <p:nvPr userDrawn="1"/>
        </p:nvCxnSpPr>
        <p:spPr>
          <a:xfrm flipH="1">
            <a:off x="648000" y="5437209"/>
            <a:ext cx="1701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 xmlns:a16="http://schemas.microsoft.com/office/drawing/2014/main" id="{9A1FC84B-8A06-4879-86ED-47E43AAC9888}"/>
              </a:ext>
            </a:extLst>
          </p:cNvPr>
          <p:cNvSpPr>
            <a:spLocks noGrp="1"/>
          </p:cNvSpPr>
          <p:nvPr>
            <p:ph type="body" sz="quarter" idx="12" hasCustomPrompt="1"/>
          </p:nvPr>
        </p:nvSpPr>
        <p:spPr>
          <a:xfrm>
            <a:off x="7668000" y="142652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 xmlns:a16="http://schemas.microsoft.com/office/drawing/2014/main" id="{4B975678-3DFA-4D26-9CF6-01294F7259E4}"/>
              </a:ext>
            </a:extLst>
          </p:cNvPr>
          <p:cNvSpPr>
            <a:spLocks noGrp="1"/>
          </p:cNvSpPr>
          <p:nvPr>
            <p:ph type="body" sz="quarter" idx="13" hasCustomPrompt="1"/>
          </p:nvPr>
        </p:nvSpPr>
        <p:spPr>
          <a:xfrm>
            <a:off x="7659000" y="906990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 xmlns:a16="http://schemas.microsoft.com/office/drawing/2014/main" id="{8B55997C-0304-482F-A7C3-8E50C8ED55D7}"/>
              </a:ext>
            </a:extLst>
          </p:cNvPr>
          <p:cNvSpPr>
            <a:spLocks noGrp="1"/>
          </p:cNvSpPr>
          <p:nvPr>
            <p:ph type="body" sz="quarter" idx="14" hasCustomPrompt="1"/>
          </p:nvPr>
        </p:nvSpPr>
        <p:spPr>
          <a:xfrm>
            <a:off x="648000" y="4890590"/>
            <a:ext cx="2970000" cy="378000"/>
          </a:xfrm>
        </p:spPr>
        <p:txBody>
          <a:bodyPr/>
          <a:lstStyle>
            <a:lvl1pPr marL="0" indent="0" algn="l">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 xmlns:a16="http://schemas.microsoft.com/office/drawing/2014/main" id="{E26AB0A6-DA7A-4EA3-9528-68FDBA8BF358}"/>
              </a:ext>
            </a:extLst>
          </p:cNvPr>
          <p:cNvSpPr>
            <a:spLocks noGrp="1"/>
          </p:cNvSpPr>
          <p:nvPr>
            <p:ph type="body" sz="quarter" idx="15" hasCustomPrompt="1"/>
          </p:nvPr>
        </p:nvSpPr>
        <p:spPr>
          <a:xfrm>
            <a:off x="14688004" y="4890590"/>
            <a:ext cx="2970000" cy="378000"/>
          </a:xfrm>
        </p:spPr>
        <p:txBody>
          <a:bodyPr/>
          <a:lstStyle>
            <a:lvl1pPr marL="0" indent="0" algn="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502111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648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9450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40500618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615908-D8D7-48AF-8B8F-21B88B87DDF2}"/>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4" name="Content Placeholder 3">
            <a:extLst>
              <a:ext uri="{FF2B5EF4-FFF2-40B4-BE49-F238E27FC236}">
                <a16:creationId xmlns="" xmlns:a16="http://schemas.microsoft.com/office/drawing/2014/main" id="{60B617A5-FA6C-44C9-ABCB-DCA5D4615EC7}"/>
              </a:ext>
            </a:extLst>
          </p:cNvPr>
          <p:cNvSpPr>
            <a:spLocks noGrp="1"/>
          </p:cNvSpPr>
          <p:nvPr>
            <p:ph sz="half" idx="2" hasCustomPrompt="1"/>
          </p:nvPr>
        </p:nvSpPr>
        <p:spPr>
          <a:xfrm>
            <a:off x="648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 xmlns:a16="http://schemas.microsoft.com/office/drawing/2014/main" id="{0A122ACD-5C8B-4CDA-89C5-565C88865B50}"/>
              </a:ext>
            </a:extLst>
          </p:cNvPr>
          <p:cNvSpPr>
            <a:spLocks noGrp="1"/>
          </p:cNvSpPr>
          <p:nvPr>
            <p:ph sz="quarter" idx="4" hasCustomPrompt="1"/>
          </p:nvPr>
        </p:nvSpPr>
        <p:spPr>
          <a:xfrm>
            <a:off x="9450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 xmlns:a16="http://schemas.microsoft.com/office/drawing/2014/main" id="{43614A35-31E3-40DA-85DD-07B20769071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12" name="Straight Connector 11" title="Divider Line">
            <a:extLst>
              <a:ext uri="{FF2B5EF4-FFF2-40B4-BE49-F238E27FC236}">
                <a16:creationId xmlns="" xmlns:a16="http://schemas.microsoft.com/office/drawing/2014/main" id="{03063CBE-E62B-44CB-9B45-D39B595FE2AF}"/>
              </a:ext>
            </a:extLst>
          </p:cNvPr>
          <p:cNvCxnSpPr>
            <a:cxnSpLocks/>
          </p:cNvCxnSpPr>
          <p:nvPr userDrawn="1"/>
        </p:nvCxnSpPr>
        <p:spPr>
          <a:xfrm>
            <a:off x="674026" y="3239999"/>
            <a:ext cx="63211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 xmlns:a16="http://schemas.microsoft.com/office/drawing/2014/main" id="{0EA58CA1-D7A1-4089-B687-193C35202523}"/>
              </a:ext>
            </a:extLst>
          </p:cNvPr>
          <p:cNvCxnSpPr>
            <a:cxnSpLocks/>
          </p:cNvCxnSpPr>
          <p:nvPr userDrawn="1"/>
        </p:nvCxnSpPr>
        <p:spPr>
          <a:xfrm>
            <a:off x="9469052" y="3239999"/>
            <a:ext cx="6321152"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 xmlns:a16="http://schemas.microsoft.com/office/drawing/2014/main" id="{A1844C96-F6D4-4E32-8A11-B1815109D205}"/>
              </a:ext>
            </a:extLst>
          </p:cNvPr>
          <p:cNvSpPr>
            <a:spLocks noGrp="1"/>
          </p:cNvSpPr>
          <p:nvPr>
            <p:ph type="body" idx="1" hasCustomPrompt="1"/>
          </p:nvPr>
        </p:nvSpPr>
        <p:spPr>
          <a:xfrm>
            <a:off x="648000" y="2481039"/>
            <a:ext cx="8208000"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
        <p:nvSpPr>
          <p:cNvPr id="15" name="Text Placeholder 4">
            <a:extLst>
              <a:ext uri="{FF2B5EF4-FFF2-40B4-BE49-F238E27FC236}">
                <a16:creationId xmlns="" xmlns:a16="http://schemas.microsoft.com/office/drawing/2014/main" id="{EA0BCCC6-F846-426B-B421-41B835224F43}"/>
              </a:ext>
            </a:extLst>
          </p:cNvPr>
          <p:cNvSpPr>
            <a:spLocks noGrp="1"/>
          </p:cNvSpPr>
          <p:nvPr>
            <p:ph type="body" sz="quarter" idx="3" hasCustomPrompt="1"/>
          </p:nvPr>
        </p:nvSpPr>
        <p:spPr>
          <a:xfrm>
            <a:off x="9469052" y="2481039"/>
            <a:ext cx="8188952"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 xmlns:a16="http://schemas.microsoft.com/office/drawing/2014/main" id="{FF5B2679-5029-4692-A1C7-099E7A583624}"/>
              </a:ext>
            </a:extLst>
          </p:cNvPr>
          <p:cNvSpPr>
            <a:spLocks noGrp="1"/>
          </p:cNvSpPr>
          <p:nvPr>
            <p:ph idx="14" hasCustomPrompt="1"/>
          </p:nvPr>
        </p:nvSpPr>
        <p:spPr>
          <a:xfrm>
            <a:off x="64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1B5AA133-C824-4B4A-96F4-D48A58E222DA}"/>
              </a:ext>
            </a:extLst>
          </p:cNvPr>
          <p:cNvSpPr>
            <a:spLocks noGrp="1"/>
          </p:cNvSpPr>
          <p:nvPr>
            <p:ph idx="15" hasCustomPrompt="1"/>
          </p:nvPr>
        </p:nvSpPr>
        <p:spPr>
          <a:xfrm>
            <a:off x="6453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 xmlns:a16="http://schemas.microsoft.com/office/drawing/2014/main" id="{388A40C4-1887-4DBA-90FF-4CF89932DA57}"/>
              </a:ext>
            </a:extLst>
          </p:cNvPr>
          <p:cNvSpPr>
            <a:spLocks noGrp="1"/>
          </p:cNvSpPr>
          <p:nvPr>
            <p:ph idx="16" hasCustomPrompt="1"/>
          </p:nvPr>
        </p:nvSpPr>
        <p:spPr>
          <a:xfrm>
            <a:off x="1225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8000" y="2592000"/>
            <a:ext cx="5400000" cy="1080000"/>
          </a:xfrm>
          <a:solidFill>
            <a:schemeClr val="tx1">
              <a:lumMod val="75000"/>
              <a:lumOff val="25000"/>
            </a:schemeClr>
          </a:solidFill>
          <a:ln w="28575">
            <a:solidFill>
              <a:schemeClr val="accent1"/>
            </a:solidFill>
          </a:ln>
        </p:spPr>
        <p:txBody>
          <a:bodyPr lIns="107999" tIns="36000" rIns="107999"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Content Placeholder 2">
            <a:extLst>
              <a:ext uri="{FF2B5EF4-FFF2-40B4-BE49-F238E27FC236}">
                <a16:creationId xmlns="" xmlns:a16="http://schemas.microsoft.com/office/drawing/2014/main" id="{43CF4B74-3202-48D6-B573-AA3882B039F4}"/>
              </a:ext>
            </a:extLst>
          </p:cNvPr>
          <p:cNvSpPr>
            <a:spLocks noGrp="1"/>
          </p:cNvSpPr>
          <p:nvPr>
            <p:ph idx="12" hasCustomPrompt="1"/>
          </p:nvPr>
        </p:nvSpPr>
        <p:spPr>
          <a:xfrm>
            <a:off x="6453000" y="2592000"/>
            <a:ext cx="5400000" cy="1080000"/>
          </a:xfrm>
          <a:solidFill>
            <a:schemeClr val="tx1">
              <a:lumMod val="75000"/>
              <a:lumOff val="25000"/>
            </a:schemeClr>
          </a:solidFill>
          <a:ln w="28575">
            <a:solidFill>
              <a:schemeClr val="accent2"/>
            </a:solidFill>
          </a:ln>
        </p:spPr>
        <p:txBody>
          <a:bodyPr lIns="107999" tIns="36000" rIns="107999"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 xmlns:a16="http://schemas.microsoft.com/office/drawing/2014/main" id="{0BA6D519-EE14-4D3E-B15F-70C4423A3988}"/>
              </a:ext>
            </a:extLst>
          </p:cNvPr>
          <p:cNvSpPr>
            <a:spLocks noGrp="1"/>
          </p:cNvSpPr>
          <p:nvPr>
            <p:ph idx="13" hasCustomPrompt="1"/>
          </p:nvPr>
        </p:nvSpPr>
        <p:spPr>
          <a:xfrm>
            <a:off x="12258000" y="2592000"/>
            <a:ext cx="5400000" cy="1080000"/>
          </a:xfrm>
          <a:solidFill>
            <a:schemeClr val="tx1">
              <a:lumMod val="75000"/>
              <a:lumOff val="25000"/>
            </a:schemeClr>
          </a:solidFill>
          <a:ln w="28575">
            <a:solidFill>
              <a:schemeClr val="accent3"/>
            </a:solidFill>
          </a:ln>
        </p:spPr>
        <p:txBody>
          <a:bodyPr lIns="107999" tIns="36000" rIns="107999"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 xmlns:a16="http://schemas.microsoft.com/office/drawing/2014/main" id="{4DA29CFB-3C73-4618-B2D9-70E396D1EBA2}"/>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cxnSp>
        <p:nvCxnSpPr>
          <p:cNvPr id="8" name="Straight Arrow Connector 7">
            <a:extLst>
              <a:ext uri="{FF2B5EF4-FFF2-40B4-BE49-F238E27FC236}">
                <a16:creationId xmlns="" xmlns:a16="http://schemas.microsoft.com/office/drawing/2014/main" id="{B66BE87F-A588-41BE-A251-8940FFF7BDB0}"/>
              </a:ext>
            </a:extLst>
          </p:cNvPr>
          <p:cNvCxnSpPr/>
          <p:nvPr userDrawn="1"/>
        </p:nvCxnSpPr>
        <p:spPr>
          <a:xfrm>
            <a:off x="647704" y="5800023"/>
            <a:ext cx="1700927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 xmlns:a16="http://schemas.microsoft.com/office/drawing/2014/main" id="{EE87B275-BCEB-48C5-BD58-39E2B9AB906E}"/>
              </a:ext>
            </a:extLst>
          </p:cNvPr>
          <p:cNvSpPr>
            <a:spLocks noGrp="1"/>
          </p:cNvSpPr>
          <p:nvPr>
            <p:ph type="body" sz="quarter" idx="33" hasCustomPrompt="1"/>
          </p:nvPr>
        </p:nvSpPr>
        <p:spPr>
          <a:xfrm>
            <a:off x="6193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 xmlns:a16="http://schemas.microsoft.com/office/drawing/2014/main" id="{75FEF587-0930-42DA-AF85-54F9A14870D3}"/>
              </a:ext>
            </a:extLst>
          </p:cNvPr>
          <p:cNvSpPr>
            <a:spLocks noGrp="1"/>
          </p:cNvSpPr>
          <p:nvPr>
            <p:ph type="body" sz="quarter" idx="34" hasCustomPrompt="1"/>
          </p:nvPr>
        </p:nvSpPr>
        <p:spPr>
          <a:xfrm>
            <a:off x="6477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 xmlns:a16="http://schemas.microsoft.com/office/drawing/2014/main" id="{77B00876-F334-4F19-ACB9-5A52E300C62F}"/>
              </a:ext>
            </a:extLst>
          </p:cNvPr>
          <p:cNvSpPr>
            <a:spLocks noGrp="1"/>
          </p:cNvSpPr>
          <p:nvPr>
            <p:ph type="body" sz="quarter" idx="35" hasCustomPrompt="1"/>
          </p:nvPr>
        </p:nvSpPr>
        <p:spPr>
          <a:xfrm>
            <a:off x="135572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 xmlns:a16="http://schemas.microsoft.com/office/drawing/2014/main" id="{DC5160FB-C621-4014-AF15-7C31EBF94639}"/>
              </a:ext>
            </a:extLst>
          </p:cNvPr>
          <p:cNvSpPr>
            <a:spLocks noGrp="1"/>
          </p:cNvSpPr>
          <p:nvPr>
            <p:ph type="body" sz="quarter" idx="36" hasCustomPrompt="1"/>
          </p:nvPr>
        </p:nvSpPr>
        <p:spPr>
          <a:xfrm>
            <a:off x="206374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 xmlns:a16="http://schemas.microsoft.com/office/drawing/2014/main" id="{3D37E5E1-DD5A-4C77-849F-40C0D2AE3F71}"/>
              </a:ext>
            </a:extLst>
          </p:cNvPr>
          <p:cNvSpPr>
            <a:spLocks noGrp="1"/>
          </p:cNvSpPr>
          <p:nvPr>
            <p:ph type="body" sz="quarter" idx="37" hasCustomPrompt="1"/>
          </p:nvPr>
        </p:nvSpPr>
        <p:spPr>
          <a:xfrm>
            <a:off x="27717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 xmlns:a16="http://schemas.microsoft.com/office/drawing/2014/main" id="{8164CA25-5B7F-4EDD-8B42-0D567DED1794}"/>
              </a:ext>
            </a:extLst>
          </p:cNvPr>
          <p:cNvSpPr>
            <a:spLocks noGrp="1"/>
          </p:cNvSpPr>
          <p:nvPr>
            <p:ph type="body" sz="quarter" idx="38" hasCustomPrompt="1"/>
          </p:nvPr>
        </p:nvSpPr>
        <p:spPr>
          <a:xfrm>
            <a:off x="91156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 xmlns:a16="http://schemas.microsoft.com/office/drawing/2014/main" id="{15876039-3F56-4587-900E-4FCE60BCA50B}"/>
              </a:ext>
            </a:extLst>
          </p:cNvPr>
          <p:cNvSpPr>
            <a:spLocks noGrp="1"/>
          </p:cNvSpPr>
          <p:nvPr>
            <p:ph type="body" sz="quarter" idx="39" hasCustomPrompt="1"/>
          </p:nvPr>
        </p:nvSpPr>
        <p:spPr>
          <a:xfrm>
            <a:off x="347980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 xmlns:a16="http://schemas.microsoft.com/office/drawing/2014/main" id="{515FCEBD-9007-4B9D-AE69-7F8068A14B21}"/>
              </a:ext>
            </a:extLst>
          </p:cNvPr>
          <p:cNvSpPr>
            <a:spLocks noGrp="1"/>
          </p:cNvSpPr>
          <p:nvPr>
            <p:ph type="body" sz="quarter" idx="40" hasCustomPrompt="1"/>
          </p:nvPr>
        </p:nvSpPr>
        <p:spPr>
          <a:xfrm>
            <a:off x="418782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 xmlns:a16="http://schemas.microsoft.com/office/drawing/2014/main" id="{8856F7F9-97EB-4612-BB5C-DDB9D90C9CD4}"/>
              </a:ext>
            </a:extLst>
          </p:cNvPr>
          <p:cNvSpPr>
            <a:spLocks noGrp="1"/>
          </p:cNvSpPr>
          <p:nvPr>
            <p:ph type="body" sz="quarter" idx="41" hasCustomPrompt="1"/>
          </p:nvPr>
        </p:nvSpPr>
        <p:spPr>
          <a:xfrm>
            <a:off x="48958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 xmlns:a16="http://schemas.microsoft.com/office/drawing/2014/main" id="{B0C577BC-AD44-4FF0-8F34-D7ABD44B100A}"/>
              </a:ext>
            </a:extLst>
          </p:cNvPr>
          <p:cNvSpPr>
            <a:spLocks noGrp="1"/>
          </p:cNvSpPr>
          <p:nvPr>
            <p:ph type="body" sz="quarter" idx="42" hasCustomPrompt="1"/>
          </p:nvPr>
        </p:nvSpPr>
        <p:spPr>
          <a:xfrm>
            <a:off x="701993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 xmlns:a16="http://schemas.microsoft.com/office/drawing/2014/main" id="{12E19F39-39CE-43A3-912F-3D8656DA5E76}"/>
              </a:ext>
            </a:extLst>
          </p:cNvPr>
          <p:cNvSpPr>
            <a:spLocks noGrp="1"/>
          </p:cNvSpPr>
          <p:nvPr>
            <p:ph type="body" sz="quarter" idx="43" hasCustomPrompt="1"/>
          </p:nvPr>
        </p:nvSpPr>
        <p:spPr>
          <a:xfrm>
            <a:off x="56038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 xmlns:a16="http://schemas.microsoft.com/office/drawing/2014/main" id="{64F2C543-C785-4078-9811-96F28F1BF210}"/>
              </a:ext>
            </a:extLst>
          </p:cNvPr>
          <p:cNvSpPr>
            <a:spLocks noGrp="1"/>
          </p:cNvSpPr>
          <p:nvPr>
            <p:ph type="body" sz="quarter" idx="44" hasCustomPrompt="1"/>
          </p:nvPr>
        </p:nvSpPr>
        <p:spPr>
          <a:xfrm>
            <a:off x="631190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 xmlns:a16="http://schemas.microsoft.com/office/drawing/2014/main" id="{022F0FFE-8538-47C2-9227-B4DE41186CE8}"/>
              </a:ext>
            </a:extLst>
          </p:cNvPr>
          <p:cNvSpPr>
            <a:spLocks noGrp="1"/>
          </p:cNvSpPr>
          <p:nvPr>
            <p:ph type="body" sz="quarter" idx="45" hasCustomPrompt="1"/>
          </p:nvPr>
        </p:nvSpPr>
        <p:spPr>
          <a:xfrm>
            <a:off x="77279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 xmlns:a16="http://schemas.microsoft.com/office/drawing/2014/main" id="{75D12B21-B498-4E00-B817-457BAED99A33}"/>
              </a:ext>
            </a:extLst>
          </p:cNvPr>
          <p:cNvSpPr>
            <a:spLocks noGrp="1"/>
          </p:cNvSpPr>
          <p:nvPr>
            <p:ph type="body" sz="quarter" idx="46" hasCustomPrompt="1"/>
          </p:nvPr>
        </p:nvSpPr>
        <p:spPr>
          <a:xfrm>
            <a:off x="843598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 xmlns:a16="http://schemas.microsoft.com/office/drawing/2014/main" id="{A60F8F4D-F654-4555-BC21-7137D98E027C}"/>
              </a:ext>
            </a:extLst>
          </p:cNvPr>
          <p:cNvSpPr>
            <a:spLocks noGrp="1"/>
          </p:cNvSpPr>
          <p:nvPr>
            <p:ph type="body" sz="quarter" idx="47" hasCustomPrompt="1"/>
          </p:nvPr>
        </p:nvSpPr>
        <p:spPr>
          <a:xfrm>
            <a:off x="91440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 xmlns:a16="http://schemas.microsoft.com/office/drawing/2014/main" id="{0B633DEF-CDC6-4A75-A05B-0C875E2B8FF1}"/>
              </a:ext>
            </a:extLst>
          </p:cNvPr>
          <p:cNvSpPr>
            <a:spLocks noGrp="1"/>
          </p:cNvSpPr>
          <p:nvPr>
            <p:ph type="body" sz="quarter" idx="48" hasCustomPrompt="1"/>
          </p:nvPr>
        </p:nvSpPr>
        <p:spPr>
          <a:xfrm>
            <a:off x="985202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 xmlns:a16="http://schemas.microsoft.com/office/drawing/2014/main" id="{23A67F56-440C-4AE2-B52E-F6ECF3E31F86}"/>
              </a:ext>
            </a:extLst>
          </p:cNvPr>
          <p:cNvSpPr>
            <a:spLocks noGrp="1"/>
          </p:cNvSpPr>
          <p:nvPr>
            <p:ph type="body" sz="quarter" idx="49" hasCustomPrompt="1"/>
          </p:nvPr>
        </p:nvSpPr>
        <p:spPr>
          <a:xfrm>
            <a:off x="105600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 xmlns:a16="http://schemas.microsoft.com/office/drawing/2014/main" id="{E8F5BF8F-8918-4E36-8AAF-45E994E46B29}"/>
              </a:ext>
            </a:extLst>
          </p:cNvPr>
          <p:cNvSpPr>
            <a:spLocks noGrp="1"/>
          </p:cNvSpPr>
          <p:nvPr>
            <p:ph type="body" sz="quarter" idx="50" hasCustomPrompt="1"/>
          </p:nvPr>
        </p:nvSpPr>
        <p:spPr>
          <a:xfrm>
            <a:off x="1126807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 xmlns:a16="http://schemas.microsoft.com/office/drawing/2014/main" id="{1A2F56E4-C780-42A2-BA54-B1EAB7CA2197}"/>
              </a:ext>
            </a:extLst>
          </p:cNvPr>
          <p:cNvSpPr>
            <a:spLocks noGrp="1"/>
          </p:cNvSpPr>
          <p:nvPr>
            <p:ph type="body" sz="quarter" idx="51" hasCustomPrompt="1"/>
          </p:nvPr>
        </p:nvSpPr>
        <p:spPr>
          <a:xfrm>
            <a:off x="1197609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 xmlns:a16="http://schemas.microsoft.com/office/drawing/2014/main" id="{7405E86B-3690-4EBE-8353-7ABE76F10810}"/>
              </a:ext>
            </a:extLst>
          </p:cNvPr>
          <p:cNvSpPr>
            <a:spLocks noGrp="1"/>
          </p:cNvSpPr>
          <p:nvPr>
            <p:ph type="body" sz="quarter" idx="52" hasCustomPrompt="1"/>
          </p:nvPr>
        </p:nvSpPr>
        <p:spPr>
          <a:xfrm>
            <a:off x="1268412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 xmlns:a16="http://schemas.microsoft.com/office/drawing/2014/main" id="{DB54048B-A035-47F0-B54D-1B9676EE8931}"/>
              </a:ext>
            </a:extLst>
          </p:cNvPr>
          <p:cNvSpPr>
            <a:spLocks noGrp="1"/>
          </p:cNvSpPr>
          <p:nvPr>
            <p:ph type="body" sz="quarter" idx="53" hasCustomPrompt="1"/>
          </p:nvPr>
        </p:nvSpPr>
        <p:spPr>
          <a:xfrm>
            <a:off x="133921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 xmlns:a16="http://schemas.microsoft.com/office/drawing/2014/main" id="{12F6976C-DDBF-4808-9B45-2C78E0FC6AA7}"/>
              </a:ext>
            </a:extLst>
          </p:cNvPr>
          <p:cNvSpPr>
            <a:spLocks noGrp="1"/>
          </p:cNvSpPr>
          <p:nvPr>
            <p:ph type="body" sz="quarter" idx="54" hasCustomPrompt="1"/>
          </p:nvPr>
        </p:nvSpPr>
        <p:spPr>
          <a:xfrm>
            <a:off x="1551622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 xmlns:a16="http://schemas.microsoft.com/office/drawing/2014/main" id="{66103D17-8EEC-45BF-B909-8F6DB8575A35}"/>
              </a:ext>
            </a:extLst>
          </p:cNvPr>
          <p:cNvSpPr>
            <a:spLocks noGrp="1"/>
          </p:cNvSpPr>
          <p:nvPr>
            <p:ph type="body" sz="quarter" idx="55" hasCustomPrompt="1"/>
          </p:nvPr>
        </p:nvSpPr>
        <p:spPr>
          <a:xfrm>
            <a:off x="141001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 xmlns:a16="http://schemas.microsoft.com/office/drawing/2014/main" id="{57F6EB7B-A4AE-4147-A94B-9C2860A158F4}"/>
              </a:ext>
            </a:extLst>
          </p:cNvPr>
          <p:cNvSpPr>
            <a:spLocks noGrp="1"/>
          </p:cNvSpPr>
          <p:nvPr>
            <p:ph type="body" sz="quarter" idx="56" hasCustomPrompt="1"/>
          </p:nvPr>
        </p:nvSpPr>
        <p:spPr>
          <a:xfrm>
            <a:off x="1480819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 xmlns:a16="http://schemas.microsoft.com/office/drawing/2014/main" id="{95673032-36DB-4772-82D8-46E21D810A56}"/>
              </a:ext>
            </a:extLst>
          </p:cNvPr>
          <p:cNvSpPr>
            <a:spLocks noGrp="1"/>
          </p:cNvSpPr>
          <p:nvPr>
            <p:ph type="body" sz="quarter" idx="57" hasCustomPrompt="1"/>
          </p:nvPr>
        </p:nvSpPr>
        <p:spPr>
          <a:xfrm>
            <a:off x="1622425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 xmlns:a16="http://schemas.microsoft.com/office/drawing/2014/main" id="{CDE9935C-FEBD-421A-A63B-8A87A2D4A4D9}"/>
              </a:ext>
            </a:extLst>
          </p:cNvPr>
          <p:cNvSpPr>
            <a:spLocks noGrp="1"/>
          </p:cNvSpPr>
          <p:nvPr>
            <p:ph type="body" sz="quarter" idx="58" hasCustomPrompt="1"/>
          </p:nvPr>
        </p:nvSpPr>
        <p:spPr>
          <a:xfrm>
            <a:off x="169322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 xmlns:a16="http://schemas.microsoft.com/office/drawing/2014/main" id="{D242C672-1222-4C21-9E3D-F365D9665E1B}"/>
              </a:ext>
            </a:extLst>
          </p:cNvPr>
          <p:cNvSpPr>
            <a:spLocks noGrp="1"/>
          </p:cNvSpPr>
          <p:nvPr>
            <p:ph type="body" sz="quarter" idx="59" hasCustomPrompt="1"/>
          </p:nvPr>
        </p:nvSpPr>
        <p:spPr>
          <a:xfrm>
            <a:off x="8041485" y="3286132"/>
            <a:ext cx="2690814" cy="842963"/>
          </a:xfrm>
          <a:solidFill>
            <a:schemeClr val="bg1">
              <a:lumMod val="95000"/>
            </a:schemeClr>
          </a:solidFill>
        </p:spPr>
        <p:txBody>
          <a:bodyPr tIns="36000" anchor="t"/>
          <a:lstStyle>
            <a:lvl1pPr marL="0" indent="0" algn="ctr">
              <a:buNone/>
              <a:defRPr sz="2300"/>
            </a:lvl1pPr>
          </a:lstStyle>
          <a:p>
            <a:pPr lvl="0"/>
            <a:r>
              <a:rPr lang="en-US" noProof="0"/>
              <a:t>Item Title</a:t>
            </a:r>
          </a:p>
        </p:txBody>
      </p:sp>
      <p:sp>
        <p:nvSpPr>
          <p:cNvPr id="37" name="Text Placeholder 36">
            <a:extLst>
              <a:ext uri="{FF2B5EF4-FFF2-40B4-BE49-F238E27FC236}">
                <a16:creationId xmlns="" xmlns:a16="http://schemas.microsoft.com/office/drawing/2014/main" id="{2F97A7E3-509A-417D-9818-EDDA3B539E4F}"/>
              </a:ext>
            </a:extLst>
          </p:cNvPr>
          <p:cNvSpPr>
            <a:spLocks noGrp="1"/>
          </p:cNvSpPr>
          <p:nvPr>
            <p:ph type="body" sz="quarter" idx="60" hasCustomPrompt="1"/>
          </p:nvPr>
        </p:nvSpPr>
        <p:spPr>
          <a:xfrm>
            <a:off x="8119078" y="3757512"/>
            <a:ext cx="2535628" cy="337005"/>
          </a:xfrm>
        </p:spPr>
        <p:txBody>
          <a:bodyPr/>
          <a:lstStyle>
            <a:lvl1pPr marL="0" indent="0" algn="ctr">
              <a:buNone/>
              <a:defRPr sz="18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Picture Placeholder 4">
            <a:extLst>
              <a:ext uri="{FF2B5EF4-FFF2-40B4-BE49-F238E27FC236}">
                <a16:creationId xmlns="" xmlns:a16="http://schemas.microsoft.com/office/drawing/2014/main" id="{8977821B-617D-47E4-AAA2-FADADD15EBCD}"/>
              </a:ext>
            </a:extLst>
          </p:cNvPr>
          <p:cNvSpPr>
            <a:spLocks noGrp="1"/>
          </p:cNvSpPr>
          <p:nvPr>
            <p:ph type="pic" sz="quarter" idx="12" hasCustomPrompt="1"/>
          </p:nvPr>
        </p:nvSpPr>
        <p:spPr>
          <a:xfrm>
            <a:off x="64770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296228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11" name="Text Placeholder 10">
            <a:extLst>
              <a:ext uri="{FF2B5EF4-FFF2-40B4-BE49-F238E27FC236}">
                <a16:creationId xmlns="" xmlns:a16="http://schemas.microsoft.com/office/drawing/2014/main" id="{53739758-B746-428A-A18B-3989DA89A860}"/>
              </a:ext>
            </a:extLst>
          </p:cNvPr>
          <p:cNvSpPr>
            <a:spLocks noGrp="1"/>
          </p:cNvSpPr>
          <p:nvPr>
            <p:ph type="body" sz="quarter" idx="14" hasCustomPrompt="1"/>
          </p:nvPr>
        </p:nvSpPr>
        <p:spPr>
          <a:xfrm>
            <a:off x="296228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28" name="Text Placeholder 8">
            <a:extLst>
              <a:ext uri="{FF2B5EF4-FFF2-40B4-BE49-F238E27FC236}">
                <a16:creationId xmlns="" xmlns:a16="http://schemas.microsoft.com/office/drawing/2014/main" id="{B502D142-31B4-4BFF-A18F-9FB36E0F4005}"/>
              </a:ext>
            </a:extLst>
          </p:cNvPr>
          <p:cNvSpPr>
            <a:spLocks noGrp="1"/>
          </p:cNvSpPr>
          <p:nvPr>
            <p:ph type="body" sz="quarter" idx="33" hasCustomPrompt="1"/>
          </p:nvPr>
        </p:nvSpPr>
        <p:spPr>
          <a:xfrm>
            <a:off x="296228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 xmlns:a16="http://schemas.microsoft.com/office/drawing/2014/main" id="{ED382BE6-73A2-49C4-9284-7996310FE85F}"/>
              </a:ext>
            </a:extLst>
          </p:cNvPr>
          <p:cNvSpPr>
            <a:spLocks noGrp="1"/>
          </p:cNvSpPr>
          <p:nvPr>
            <p:ph type="pic" sz="quarter" idx="34" hasCustomPrompt="1"/>
          </p:nvPr>
        </p:nvSpPr>
        <p:spPr>
          <a:xfrm>
            <a:off x="6402046"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2" name="Text Placeholder 8">
            <a:extLst>
              <a:ext uri="{FF2B5EF4-FFF2-40B4-BE49-F238E27FC236}">
                <a16:creationId xmlns="" xmlns:a16="http://schemas.microsoft.com/office/drawing/2014/main" id="{5E81FDE4-AA9D-42F8-BEAF-C710A81DC8AB}"/>
              </a:ext>
            </a:extLst>
          </p:cNvPr>
          <p:cNvSpPr>
            <a:spLocks noGrp="1"/>
          </p:cNvSpPr>
          <p:nvPr>
            <p:ph type="body" sz="quarter" idx="35" hasCustomPrompt="1"/>
          </p:nvPr>
        </p:nvSpPr>
        <p:spPr>
          <a:xfrm>
            <a:off x="8716626"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3" name="Text Placeholder 10">
            <a:extLst>
              <a:ext uri="{FF2B5EF4-FFF2-40B4-BE49-F238E27FC236}">
                <a16:creationId xmlns="" xmlns:a16="http://schemas.microsoft.com/office/drawing/2014/main" id="{9D6585E1-D051-4611-811C-C8101B0D2F03}"/>
              </a:ext>
            </a:extLst>
          </p:cNvPr>
          <p:cNvSpPr>
            <a:spLocks noGrp="1"/>
          </p:cNvSpPr>
          <p:nvPr>
            <p:ph type="body" sz="quarter" idx="36" hasCustomPrompt="1"/>
          </p:nvPr>
        </p:nvSpPr>
        <p:spPr>
          <a:xfrm>
            <a:off x="8716626"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 xmlns:a16="http://schemas.microsoft.com/office/drawing/2014/main" id="{6C195A32-24CC-4109-9C00-31757D0A0A3C}"/>
              </a:ext>
            </a:extLst>
          </p:cNvPr>
          <p:cNvSpPr>
            <a:spLocks noGrp="1"/>
          </p:cNvSpPr>
          <p:nvPr>
            <p:ph type="body" sz="quarter" idx="37" hasCustomPrompt="1"/>
          </p:nvPr>
        </p:nvSpPr>
        <p:spPr>
          <a:xfrm>
            <a:off x="8716626"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 xmlns:a16="http://schemas.microsoft.com/office/drawing/2014/main" id="{B318C64F-C963-4A3C-BB8F-999A7F7F5F88}"/>
              </a:ext>
            </a:extLst>
          </p:cNvPr>
          <p:cNvSpPr>
            <a:spLocks noGrp="1"/>
          </p:cNvSpPr>
          <p:nvPr>
            <p:ph type="pic" sz="quarter" idx="38" hasCustomPrompt="1"/>
          </p:nvPr>
        </p:nvSpPr>
        <p:spPr>
          <a:xfrm>
            <a:off x="1216924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6" name="Text Placeholder 8">
            <a:extLst>
              <a:ext uri="{FF2B5EF4-FFF2-40B4-BE49-F238E27FC236}">
                <a16:creationId xmlns="" xmlns:a16="http://schemas.microsoft.com/office/drawing/2014/main" id="{B8B9BC49-5937-4C0A-9AA6-7A7DA7F18CAF}"/>
              </a:ext>
            </a:extLst>
          </p:cNvPr>
          <p:cNvSpPr>
            <a:spLocks noGrp="1"/>
          </p:cNvSpPr>
          <p:nvPr>
            <p:ph type="body" sz="quarter" idx="39" hasCustomPrompt="1"/>
          </p:nvPr>
        </p:nvSpPr>
        <p:spPr>
          <a:xfrm>
            <a:off x="1447097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7" name="Text Placeholder 10">
            <a:extLst>
              <a:ext uri="{FF2B5EF4-FFF2-40B4-BE49-F238E27FC236}">
                <a16:creationId xmlns="" xmlns:a16="http://schemas.microsoft.com/office/drawing/2014/main" id="{8020B4D6-002F-4FA9-BF1D-FC56D9A06F28}"/>
              </a:ext>
            </a:extLst>
          </p:cNvPr>
          <p:cNvSpPr>
            <a:spLocks noGrp="1"/>
          </p:cNvSpPr>
          <p:nvPr>
            <p:ph type="body" sz="quarter" idx="40" hasCustomPrompt="1"/>
          </p:nvPr>
        </p:nvSpPr>
        <p:spPr>
          <a:xfrm>
            <a:off x="1447097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 xmlns:a16="http://schemas.microsoft.com/office/drawing/2014/main" id="{93C1946C-7118-4BF3-8EE8-B0944465F49A}"/>
              </a:ext>
            </a:extLst>
          </p:cNvPr>
          <p:cNvSpPr>
            <a:spLocks noGrp="1"/>
          </p:cNvSpPr>
          <p:nvPr>
            <p:ph type="body" sz="quarter" idx="41" hasCustomPrompt="1"/>
          </p:nvPr>
        </p:nvSpPr>
        <p:spPr>
          <a:xfrm>
            <a:off x="1447097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64770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64770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3563556"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3563556"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647941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647941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9395264"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9395264"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1231112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1231112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64770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3563556"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647941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9395264"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1231112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21" name="Text Placeholder 8">
            <a:extLst>
              <a:ext uri="{FF2B5EF4-FFF2-40B4-BE49-F238E27FC236}">
                <a16:creationId xmlns="" xmlns:a16="http://schemas.microsoft.com/office/drawing/2014/main" id="{F9EF21D5-1862-4F5B-86BF-B76AF2A72B32}"/>
              </a:ext>
            </a:extLst>
          </p:cNvPr>
          <p:cNvSpPr>
            <a:spLocks noGrp="1"/>
          </p:cNvSpPr>
          <p:nvPr>
            <p:ph type="body" sz="quarter" idx="46" hasCustomPrompt="1"/>
          </p:nvPr>
        </p:nvSpPr>
        <p:spPr>
          <a:xfrm>
            <a:off x="1522697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22" name="Text Placeholder 10">
            <a:extLst>
              <a:ext uri="{FF2B5EF4-FFF2-40B4-BE49-F238E27FC236}">
                <a16:creationId xmlns="" xmlns:a16="http://schemas.microsoft.com/office/drawing/2014/main" id="{80EC8DA4-EC6B-4362-949F-968E973A545B}"/>
              </a:ext>
            </a:extLst>
          </p:cNvPr>
          <p:cNvSpPr>
            <a:spLocks noGrp="1"/>
          </p:cNvSpPr>
          <p:nvPr>
            <p:ph type="body" sz="quarter" idx="47" hasCustomPrompt="1"/>
          </p:nvPr>
        </p:nvSpPr>
        <p:spPr>
          <a:xfrm>
            <a:off x="1522697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 xmlns:a16="http://schemas.microsoft.com/office/drawing/2014/main" id="{FC64B5FD-0E87-4FAB-AFEA-D10DFED9F653}"/>
              </a:ext>
            </a:extLst>
          </p:cNvPr>
          <p:cNvSpPr>
            <a:spLocks noGrp="1"/>
          </p:cNvSpPr>
          <p:nvPr>
            <p:ph type="pic" sz="quarter" idx="48"/>
          </p:nvPr>
        </p:nvSpPr>
        <p:spPr>
          <a:xfrm>
            <a:off x="1522697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spTree>
      <p:nvGrpSpPr>
        <p:cNvPr id="1" name=""/>
        <p:cNvGrpSpPr/>
        <p:nvPr/>
      </p:nvGrpSpPr>
      <p:grpSpPr>
        <a:xfrm>
          <a:off x="0" y="0"/>
          <a:ext cx="0" cy="0"/>
          <a:chOff x="0" y="0"/>
          <a:chExt cx="0" cy="0"/>
        </a:xfrm>
      </p:grpSpPr>
      <p:sp>
        <p:nvSpPr>
          <p:cNvPr id="9" name="Picture Placeholder 9">
            <a:extLst>
              <a:ext uri="{FF2B5EF4-FFF2-40B4-BE49-F238E27FC236}">
                <a16:creationId xmlns="" xmlns:a16="http://schemas.microsoft.com/office/drawing/2014/main" id="{8BA39708-26C4-4C58-AAF1-7DDBAAFACC99}"/>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0" name="Rectangle 9">
            <a:extLst>
              <a:ext uri="{FF2B5EF4-FFF2-40B4-BE49-F238E27FC236}">
                <a16:creationId xmlns="" xmlns:a16="http://schemas.microsoft.com/office/drawing/2014/main" id="{129FEC1A-545F-4D58-B291-028B7D695567}"/>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9809847" y="3565500"/>
            <a:ext cx="5357674" cy="3581400"/>
          </a:xfrm>
        </p:spPr>
        <p:txBody>
          <a:bodyPr anchor="b"/>
          <a:lstStyle>
            <a:lvl1pPr algn="l">
              <a:defRPr sz="54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9809847" y="7443788"/>
            <a:ext cx="535767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787B6BB1-24C3-48A6-913C-94F7EA8127A1}"/>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C1C9CBFF-5639-480A-82C7-50DAD54E2E48}"/>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Picture Placeholder 34">
            <a:extLst>
              <a:ext uri="{FF2B5EF4-FFF2-40B4-BE49-F238E27FC236}">
                <a16:creationId xmlns="" xmlns:a16="http://schemas.microsoft.com/office/drawing/2014/main" id="{068A8566-C5D4-4325-9945-836C54834D3F}"/>
              </a:ext>
            </a:extLst>
          </p:cNvPr>
          <p:cNvSpPr>
            <a:spLocks noGrp="1"/>
          </p:cNvSpPr>
          <p:nvPr>
            <p:ph type="pic" sz="quarter" idx="12"/>
          </p:nvPr>
        </p:nvSpPr>
        <p:spPr>
          <a:xfrm>
            <a:off x="7721599" y="-348342"/>
            <a:ext cx="11533796" cy="10314568"/>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4446514"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30592846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34">
            <a:extLst>
              <a:ext uri="{FF2B5EF4-FFF2-40B4-BE49-F238E27FC236}">
                <a16:creationId xmlns="" xmlns:a16="http://schemas.microsoft.com/office/drawing/2014/main" id="{068A8566-C5D4-4325-9945-836C54834D3F}"/>
              </a:ext>
            </a:extLst>
          </p:cNvPr>
          <p:cNvSpPr>
            <a:spLocks noGrp="1"/>
          </p:cNvSpPr>
          <p:nvPr>
            <p:ph type="pic" sz="quarter" idx="12"/>
          </p:nvPr>
        </p:nvSpPr>
        <p:spPr>
          <a:xfrm>
            <a:off x="9534236" y="1593454"/>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4144418"/>
            <a:ext cx="5035225"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431548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582A4E56-DEE9-4FB2-89FF-0F12DB08ADCA}"/>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6" name="Slide Number Placeholder 5">
            <a:extLst>
              <a:ext uri="{FF2B5EF4-FFF2-40B4-BE49-F238E27FC236}">
                <a16:creationId xmlns=""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760238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14" name="Picture Placeholder 9">
            <a:extLst>
              <a:ext uri="{FF2B5EF4-FFF2-40B4-BE49-F238E27FC236}">
                <a16:creationId xmlns="" xmlns:a16="http://schemas.microsoft.com/office/drawing/2014/main" id="{FF978957-D101-43B4-A717-19B1820B4F1A}"/>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9" name="Rectangle 8">
            <a:extLst>
              <a:ext uri="{FF2B5EF4-FFF2-40B4-BE49-F238E27FC236}">
                <a16:creationId xmlns="" xmlns:a16="http://schemas.microsoft.com/office/drawing/2014/main" id="{84DD3616-4E40-4CE5-88C8-2AF6E47D2086}"/>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1" name="Rectangle 10">
            <a:extLst>
              <a:ext uri="{FF2B5EF4-FFF2-40B4-BE49-F238E27FC236}">
                <a16:creationId xmlns="" xmlns:a16="http://schemas.microsoft.com/office/drawing/2014/main" id="{1EA3B184-0AF0-4DF5-B2BD-E6D1806BE1BF}"/>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2" name="Rectangle 11">
            <a:extLst>
              <a:ext uri="{FF2B5EF4-FFF2-40B4-BE49-F238E27FC236}">
                <a16:creationId xmlns="" xmlns:a16="http://schemas.microsoft.com/office/drawing/2014/main" id="{B8FC9062-5711-4550-8470-F1324E804FFF}"/>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9504002" y="0"/>
            <a:ext cx="5969364" cy="10287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hasCustomPrompt="1"/>
          </p:nvPr>
        </p:nvSpPr>
        <p:spPr>
          <a:xfrm>
            <a:off x="9809847" y="3565500"/>
            <a:ext cx="5357674" cy="3581400"/>
          </a:xfrm>
        </p:spPr>
        <p:txBody>
          <a:bodyPr anchor="b"/>
          <a:lstStyle>
            <a:lvl1pPr algn="l">
              <a:defRPr sz="8000" spc="-452">
                <a:solidFill>
                  <a:schemeClr val="bg1"/>
                </a:solidFill>
              </a:defRPr>
            </a:lvl1pPr>
          </a:lstStyle>
          <a:p>
            <a:r>
              <a:rPr lang="en-US" noProof="0"/>
              <a:t>Thank You</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hasCustomPrompt="1"/>
          </p:nvPr>
        </p:nvSpPr>
        <p:spPr>
          <a:xfrm>
            <a:off x="10358438" y="7586667"/>
            <a:ext cx="4809080" cy="371475"/>
          </a:xfrm>
        </p:spPr>
        <p:txBody>
          <a:bodyPr/>
          <a:lstStyle>
            <a:lvl1pPr marL="0" indent="0" algn="l">
              <a:buNone/>
              <a:defRPr sz="21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Full Name</a:t>
            </a:r>
          </a:p>
        </p:txBody>
      </p:sp>
      <p:sp>
        <p:nvSpPr>
          <p:cNvPr id="5" name="Text Placeholder 4">
            <a:extLst>
              <a:ext uri="{FF2B5EF4-FFF2-40B4-BE49-F238E27FC236}">
                <a16:creationId xmlns="" xmlns:a16="http://schemas.microsoft.com/office/drawing/2014/main" id="{99EABB85-2AAF-4939-BDF4-E3CF2F31B32F}"/>
              </a:ext>
            </a:extLst>
          </p:cNvPr>
          <p:cNvSpPr>
            <a:spLocks noGrp="1"/>
          </p:cNvSpPr>
          <p:nvPr>
            <p:ph type="body" sz="quarter" idx="12" hasCustomPrompt="1"/>
          </p:nvPr>
        </p:nvSpPr>
        <p:spPr>
          <a:xfrm>
            <a:off x="10358441" y="8101017"/>
            <a:ext cx="4810126" cy="371475"/>
          </a:xfrm>
        </p:spPr>
        <p:txBody>
          <a:bodyPr vert="horz" lIns="0" tIns="0" rIns="0" bIns="0" rtlCol="0">
            <a:noAutofit/>
          </a:bodyPr>
          <a:lstStyle>
            <a:lvl1pPr marL="0" indent="0">
              <a:buNone/>
              <a:defRPr lang="en-US" sz="2100" dirty="0" smtClean="0">
                <a:solidFill>
                  <a:schemeClr val="bg1"/>
                </a:solidFill>
              </a:defRPr>
            </a:lvl1pPr>
            <a:lvl2pPr>
              <a:defRPr lang="en-US" sz="3000" dirty="0" smtClean="0"/>
            </a:lvl2pPr>
            <a:lvl3pPr>
              <a:defRPr lang="en-US" sz="2700" dirty="0" smtClean="0"/>
            </a:lvl3pPr>
            <a:lvl4pPr>
              <a:defRPr lang="en-US" sz="2300" dirty="0" smtClean="0"/>
            </a:lvl4pPr>
            <a:lvl5pPr>
              <a:defRPr lang="en-ZA" sz="2300" dirty="0"/>
            </a:lvl5pPr>
          </a:lstStyle>
          <a:p>
            <a:pPr marL="400038" lvl="0" indent="-400038"/>
            <a:r>
              <a:rPr lang="en-US" noProof="0"/>
              <a:t>Contact Number</a:t>
            </a:r>
          </a:p>
        </p:txBody>
      </p:sp>
      <p:sp>
        <p:nvSpPr>
          <p:cNvPr id="10" name="Text Placeholder 9">
            <a:extLst>
              <a:ext uri="{FF2B5EF4-FFF2-40B4-BE49-F238E27FC236}">
                <a16:creationId xmlns="" xmlns:a16="http://schemas.microsoft.com/office/drawing/2014/main" id="{04E7DF27-55E9-4F17-91D3-29228A4020F3}"/>
              </a:ext>
            </a:extLst>
          </p:cNvPr>
          <p:cNvSpPr>
            <a:spLocks noGrp="1"/>
          </p:cNvSpPr>
          <p:nvPr>
            <p:ph type="body" sz="quarter" idx="13" hasCustomPrompt="1"/>
          </p:nvPr>
        </p:nvSpPr>
        <p:spPr>
          <a:xfrm>
            <a:off x="10358441" y="8627274"/>
            <a:ext cx="4810126" cy="371475"/>
          </a:xfrm>
        </p:spPr>
        <p:txBody>
          <a:bodyPr vert="horz" lIns="0" tIns="0" rIns="0" bIns="0" rtlCol="0">
            <a:noAutofit/>
          </a:bodyPr>
          <a:lstStyle>
            <a:lvl1pPr marL="0" indent="0">
              <a:buNone/>
              <a:defRPr lang="en-US" sz="2100" smtClean="0">
                <a:solidFill>
                  <a:schemeClr val="bg1"/>
                </a:solidFill>
              </a:defRPr>
            </a:lvl1pPr>
            <a:lvl2pPr>
              <a:defRPr lang="en-US" sz="3000" smtClean="0"/>
            </a:lvl2pPr>
            <a:lvl3pPr>
              <a:defRPr lang="en-US" sz="2700" smtClean="0"/>
            </a:lvl3pPr>
            <a:lvl4pPr>
              <a:defRPr lang="en-US" sz="2300" smtClean="0"/>
            </a:lvl4pPr>
            <a:lvl5pPr>
              <a:defRPr lang="en-ZA" sz="2300"/>
            </a:lvl5pPr>
          </a:lstStyle>
          <a:p>
            <a:pPr marL="400038" lvl="0" indent="-400038"/>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965" y="1373248"/>
            <a:ext cx="6999214" cy="7026158"/>
          </a:xfrm>
          <a:prstGeom prst="rect">
            <a:avLst/>
          </a:prstGeom>
        </p:spPr>
      </p:pic>
      <p:pic>
        <p:nvPicPr>
          <p:cNvPr id="9" name="Picture 8" descr="Screen of a cell phone&#10;&#10;Description generated with high confidence">
            <a:extLst>
              <a:ext uri="{FF2B5EF4-FFF2-40B4-BE49-F238E27FC236}">
                <a16:creationId xmlns=""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44397" y="1373248"/>
            <a:ext cx="6999214" cy="7026158"/>
          </a:xfrm>
          <a:prstGeom prst="rect">
            <a:avLst/>
          </a:prstGeom>
        </p:spPr>
      </p:pic>
      <p:pic>
        <p:nvPicPr>
          <p:cNvPr id="10" name="Picture 9" descr="Screen of a cell phone&#10;&#10;Description generated with high confidence">
            <a:extLst>
              <a:ext uri="{FF2B5EF4-FFF2-40B4-BE49-F238E27FC236}">
                <a16:creationId xmlns=""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8829" y="1373248"/>
            <a:ext cx="6999214" cy="7026158"/>
          </a:xfrm>
          <a:prstGeom prst="rect">
            <a:avLst/>
          </a:prstGeom>
        </p:spPr>
      </p:pic>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Content Placeholder 3">
            <a:extLst>
              <a:ext uri="{FF2B5EF4-FFF2-40B4-BE49-F238E27FC236}">
                <a16:creationId xmlns="" xmlns:a16="http://schemas.microsoft.com/office/drawing/2014/main" id="{47EC9494-5A42-419D-AADF-96EF1EFD7B64}"/>
              </a:ext>
            </a:extLst>
          </p:cNvPr>
          <p:cNvSpPr>
            <a:spLocks noGrp="1"/>
          </p:cNvSpPr>
          <p:nvPr>
            <p:ph sz="half" idx="2" hasCustomPrompt="1"/>
          </p:nvPr>
        </p:nvSpPr>
        <p:spPr>
          <a:xfrm>
            <a:off x="2423260"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 xmlns:a16="http://schemas.microsoft.com/office/drawing/2014/main" id="{CE2D3309-00A3-42D9-8706-6F2A6AD3BB04}"/>
              </a:ext>
            </a:extLst>
          </p:cNvPr>
          <p:cNvSpPr>
            <a:spLocks noGrp="1"/>
          </p:cNvSpPr>
          <p:nvPr>
            <p:ph type="body" sz="quarter" idx="14" hasCustomPrompt="1"/>
          </p:nvPr>
        </p:nvSpPr>
        <p:spPr>
          <a:xfrm>
            <a:off x="2423260"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 xmlns:a16="http://schemas.microsoft.com/office/drawing/2014/main" id="{94E4C70C-AC1E-4EDE-B2C1-23A54123479F}"/>
              </a:ext>
            </a:extLst>
          </p:cNvPr>
          <p:cNvSpPr>
            <a:spLocks noGrp="1"/>
          </p:cNvSpPr>
          <p:nvPr>
            <p:ph sz="half" idx="15" hasCustomPrompt="1"/>
          </p:nvPr>
        </p:nvSpPr>
        <p:spPr>
          <a:xfrm>
            <a:off x="7765724"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 xmlns:a16="http://schemas.microsoft.com/office/drawing/2014/main" id="{14B1BB7D-C6D3-4D9C-A235-6CBB5A13EEC6}"/>
              </a:ext>
            </a:extLst>
          </p:cNvPr>
          <p:cNvSpPr>
            <a:spLocks noGrp="1"/>
          </p:cNvSpPr>
          <p:nvPr>
            <p:ph type="body" sz="quarter" idx="16" hasCustomPrompt="1"/>
          </p:nvPr>
        </p:nvSpPr>
        <p:spPr>
          <a:xfrm>
            <a:off x="7765724"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 xmlns:a16="http://schemas.microsoft.com/office/drawing/2014/main" id="{718515F4-6451-4FB7-ACE4-5D9C2CD207A4}"/>
              </a:ext>
            </a:extLst>
          </p:cNvPr>
          <p:cNvSpPr>
            <a:spLocks noGrp="1"/>
          </p:cNvSpPr>
          <p:nvPr>
            <p:ph sz="half" idx="17" hasCustomPrompt="1"/>
          </p:nvPr>
        </p:nvSpPr>
        <p:spPr>
          <a:xfrm>
            <a:off x="13049818"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 xmlns:a16="http://schemas.microsoft.com/office/drawing/2014/main" id="{B362C889-34FC-4EB1-967B-DC98349082CB}"/>
              </a:ext>
            </a:extLst>
          </p:cNvPr>
          <p:cNvSpPr>
            <a:spLocks noGrp="1"/>
          </p:cNvSpPr>
          <p:nvPr>
            <p:ph type="body" sz="quarter" idx="18" hasCustomPrompt="1"/>
          </p:nvPr>
        </p:nvSpPr>
        <p:spPr>
          <a:xfrm>
            <a:off x="13049818"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 xmlns:a16="http://schemas.microsoft.com/office/drawing/2014/main" id="{4C4EB921-BD58-4C2E-BDD5-FC8D2629829B}"/>
              </a:ext>
            </a:extLst>
          </p:cNvPr>
          <p:cNvSpPr>
            <a:spLocks noGrp="1"/>
          </p:cNvSpPr>
          <p:nvPr>
            <p:ph type="pic" sz="quarter" idx="19"/>
          </p:nvPr>
        </p:nvSpPr>
        <p:spPr>
          <a:xfrm>
            <a:off x="2627523"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7" name="Picture Placeholder 3">
            <a:extLst>
              <a:ext uri="{FF2B5EF4-FFF2-40B4-BE49-F238E27FC236}">
                <a16:creationId xmlns="" xmlns:a16="http://schemas.microsoft.com/office/drawing/2014/main" id="{3CB44DE3-C599-4EA7-BFDA-4E39AE89FC01}"/>
              </a:ext>
            </a:extLst>
          </p:cNvPr>
          <p:cNvSpPr>
            <a:spLocks noGrp="1"/>
          </p:cNvSpPr>
          <p:nvPr>
            <p:ph type="pic" sz="quarter" idx="20"/>
          </p:nvPr>
        </p:nvSpPr>
        <p:spPr>
          <a:xfrm>
            <a:off x="7921955"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8" name="Picture Placeholder 3">
            <a:extLst>
              <a:ext uri="{FF2B5EF4-FFF2-40B4-BE49-F238E27FC236}">
                <a16:creationId xmlns="" xmlns:a16="http://schemas.microsoft.com/office/drawing/2014/main" id="{A4392E45-2A0B-49BF-9952-79C42AF8DE90}"/>
              </a:ext>
            </a:extLst>
          </p:cNvPr>
          <p:cNvSpPr>
            <a:spLocks noGrp="1"/>
          </p:cNvSpPr>
          <p:nvPr>
            <p:ph type="pic" sz="quarter" idx="21"/>
          </p:nvPr>
        </p:nvSpPr>
        <p:spPr>
          <a:xfrm>
            <a:off x="13216389"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12301276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 name="Text Placeholder 3">
            <a:extLst>
              <a:ext uri="{FF2B5EF4-FFF2-40B4-BE49-F238E27FC236}">
                <a16:creationId xmlns="" xmlns:a16="http://schemas.microsoft.com/office/drawing/2014/main" id="{749CC2AE-E299-42B4-A2C4-357708A0054F}"/>
              </a:ext>
            </a:extLst>
          </p:cNvPr>
          <p:cNvSpPr>
            <a:spLocks noGrp="1"/>
          </p:cNvSpPr>
          <p:nvPr>
            <p:ph type="body" sz="quarter" idx="34" hasCustomPrompt="1"/>
          </p:nvPr>
        </p:nvSpPr>
        <p:spPr>
          <a:xfrm>
            <a:off x="647702"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87383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 xmlns:a16="http://schemas.microsoft.com/office/drawing/2014/main" id="{03139A49-E537-4395-967A-08C997820703}"/>
              </a:ext>
            </a:extLst>
          </p:cNvPr>
          <p:cNvSpPr>
            <a:spLocks noGrp="1"/>
          </p:cNvSpPr>
          <p:nvPr>
            <p:ph type="body" sz="quarter" idx="35" hasCustomPrompt="1"/>
          </p:nvPr>
        </p:nvSpPr>
        <p:spPr>
          <a:xfrm>
            <a:off x="6487762" y="5387493"/>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 xmlns:a16="http://schemas.microsoft.com/office/drawing/2014/main" id="{3EE1C8A1-F171-46D2-A92F-1B0E9C52B1A9}"/>
              </a:ext>
            </a:extLst>
          </p:cNvPr>
          <p:cNvSpPr>
            <a:spLocks noGrp="1"/>
          </p:cNvSpPr>
          <p:nvPr>
            <p:ph type="body" sz="quarter" idx="36" hasCustomPrompt="1"/>
          </p:nvPr>
        </p:nvSpPr>
        <p:spPr>
          <a:xfrm>
            <a:off x="6702078" y="8172816"/>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 xmlns:a16="http://schemas.microsoft.com/office/drawing/2014/main" id="{E3E7FB48-98BE-4677-A80F-969F9F307209}"/>
              </a:ext>
            </a:extLst>
          </p:cNvPr>
          <p:cNvSpPr>
            <a:spLocks noGrp="1"/>
          </p:cNvSpPr>
          <p:nvPr>
            <p:ph type="body" sz="quarter" idx="37" hasCustomPrompt="1"/>
          </p:nvPr>
        </p:nvSpPr>
        <p:spPr>
          <a:xfrm>
            <a:off x="12327820"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 xmlns:a16="http://schemas.microsoft.com/office/drawing/2014/main" id="{0146F28A-70F5-4E8B-8A3A-ADB1B6A080D1}"/>
              </a:ext>
            </a:extLst>
          </p:cNvPr>
          <p:cNvSpPr>
            <a:spLocks noGrp="1"/>
          </p:cNvSpPr>
          <p:nvPr>
            <p:ph type="body" sz="quarter" idx="38" hasCustomPrompt="1"/>
          </p:nvPr>
        </p:nvSpPr>
        <p:spPr>
          <a:xfrm>
            <a:off x="1255395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18310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5805D700-F00E-4505-8483-501219FB8BD2}"/>
              </a:ext>
            </a:extLst>
          </p:cNvPr>
          <p:cNvSpPr/>
          <p:nvPr userDrawn="1"/>
        </p:nvSpPr>
        <p:spPr>
          <a:xfrm>
            <a:off x="0" y="5"/>
            <a:ext cx="18288000" cy="95480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4186834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13" name="Content Placeholder 2">
            <a:extLst>
              <a:ext uri="{FF2B5EF4-FFF2-40B4-BE49-F238E27FC236}">
                <a16:creationId xmlns="" xmlns:a16="http://schemas.microsoft.com/office/drawing/2014/main" id="{DF554488-3F7D-4F3A-9AAF-73FB0977D735}"/>
              </a:ext>
            </a:extLst>
          </p:cNvPr>
          <p:cNvSpPr>
            <a:spLocks noGrp="1"/>
          </p:cNvSpPr>
          <p:nvPr>
            <p:ph idx="1" hasCustomPrompt="1"/>
          </p:nvPr>
        </p:nvSpPr>
        <p:spPr>
          <a:xfrm>
            <a:off x="8708947" y="685807"/>
            <a:ext cx="8251690" cy="8117681"/>
          </a:xfrm>
        </p:spPr>
        <p:txBody>
          <a:bodyPr/>
          <a:lstStyle>
            <a:lvl1pPr>
              <a:buClr>
                <a:schemeClr val="bg1"/>
              </a:buClr>
              <a:defRPr sz="3600">
                <a:solidFill>
                  <a:schemeClr val="bg1"/>
                </a:solidFill>
              </a:defRPr>
            </a:lvl1pPr>
            <a:lvl2pPr>
              <a:defRPr sz="3000">
                <a:solidFill>
                  <a:schemeClr val="bg1"/>
                </a:solidFill>
              </a:defRPr>
            </a:lvl2pPr>
            <a:lvl3pPr>
              <a:defRPr sz="2700">
                <a:solidFill>
                  <a:schemeClr val="bg1"/>
                </a:solidFill>
              </a:defRPr>
            </a:lvl3pPr>
            <a:lvl4pPr>
              <a:defRPr sz="2300">
                <a:solidFill>
                  <a:schemeClr val="bg1"/>
                </a:solidFill>
              </a:defRPr>
            </a:lvl4pPr>
            <a:lvl5pPr>
              <a:defRPr sz="2300">
                <a:solidFill>
                  <a:schemeClr val="bg1"/>
                </a:solidFill>
              </a:defRPr>
            </a:lvl5pPr>
            <a:lvl6pPr>
              <a:defRPr sz="3000"/>
            </a:lvl6pPr>
            <a:lvl7pPr>
              <a:defRPr sz="3000"/>
            </a:lvl7pPr>
            <a:lvl8pPr>
              <a:defRPr sz="3000"/>
            </a:lvl8pPr>
            <a:lvl9pPr>
              <a:defRPr sz="3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9">
            <a:extLst>
              <a:ext uri="{FF2B5EF4-FFF2-40B4-BE49-F238E27FC236}">
                <a16:creationId xmlns="" xmlns:a16="http://schemas.microsoft.com/office/drawing/2014/main" id="{6FAD7B97-1B74-414B-B585-45E33908CBEB}"/>
              </a:ext>
            </a:extLst>
          </p:cNvPr>
          <p:cNvSpPr>
            <a:spLocks noGrp="1"/>
          </p:cNvSpPr>
          <p:nvPr>
            <p:ph type="pic" sz="quarter" idx="10" hasCustomPrompt="1"/>
          </p:nvPr>
        </p:nvSpPr>
        <p:spPr>
          <a:xfrm>
            <a:off x="0" y="7"/>
            <a:ext cx="18288000" cy="9548045"/>
          </a:xfrm>
          <a:solidFill>
            <a:schemeClr val="tx1">
              <a:lumMod val="75000"/>
              <a:lumOff val="25000"/>
            </a:schemeClr>
          </a:solidFill>
        </p:spPr>
        <p:txBody>
          <a:bodyPr vert="vert270" lIns="143999" tIns="0" rIns="0" anchor="t"/>
          <a:lstStyle>
            <a:lvl1pPr marL="0" indent="0" algn="ct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9" name="Picture Placeholder 2">
            <a:extLst>
              <a:ext uri="{FF2B5EF4-FFF2-40B4-BE49-F238E27FC236}">
                <a16:creationId xmlns="" xmlns:a16="http://schemas.microsoft.com/office/drawing/2014/main" id="{56321125-B861-4CD5-8023-6E403517657A}"/>
              </a:ext>
            </a:extLst>
          </p:cNvPr>
          <p:cNvSpPr>
            <a:spLocks noGrp="1"/>
          </p:cNvSpPr>
          <p:nvPr>
            <p:ph type="pic" idx="1"/>
          </p:nvPr>
        </p:nvSpPr>
        <p:spPr>
          <a:xfrm>
            <a:off x="8706272" y="685806"/>
            <a:ext cx="8257032" cy="8105775"/>
          </a:xfrm>
        </p:spPr>
        <p:txBody>
          <a:bodyPr/>
          <a:lstStyle>
            <a:lvl1pPr marL="0" indent="0">
              <a:buNone/>
              <a:defRPr sz="4800">
                <a:solidFill>
                  <a:schemeClr val="bg1"/>
                </a:solidFill>
              </a:defRPr>
            </a:lvl1pPr>
            <a:lvl2pPr marL="685777" indent="0">
              <a:buNone/>
              <a:defRPr sz="4300"/>
            </a:lvl2pPr>
            <a:lvl3pPr marL="1371555" indent="0">
              <a:buNone/>
              <a:defRPr sz="3600"/>
            </a:lvl3pPr>
            <a:lvl4pPr marL="2057332" indent="0">
              <a:buNone/>
              <a:defRPr sz="3000"/>
            </a:lvl4pPr>
            <a:lvl5pPr marL="2743108" indent="0">
              <a:buNone/>
              <a:defRPr sz="3000"/>
            </a:lvl5pPr>
            <a:lvl6pPr marL="3428887" indent="0">
              <a:buNone/>
              <a:defRPr sz="3000"/>
            </a:lvl6pPr>
            <a:lvl7pPr marL="4114664" indent="0">
              <a:buNone/>
              <a:defRPr sz="3000"/>
            </a:lvl7pPr>
            <a:lvl8pPr marL="4800442" indent="0">
              <a:buNone/>
              <a:defRPr sz="3000"/>
            </a:lvl8pPr>
            <a:lvl9pPr marL="5486219" indent="0">
              <a:buNone/>
              <a:defRPr sz="3000"/>
            </a:lvl9pPr>
          </a:lstStyle>
          <a:p>
            <a:r>
              <a:rPr lang="en-US" noProof="0"/>
              <a:t>Click icon to add picture</a:t>
            </a:r>
          </a:p>
        </p:txBody>
      </p:sp>
    </p:spTree>
    <p:extLst>
      <p:ext uri="{BB962C8B-B14F-4D97-AF65-F5344CB8AC3E}">
        <p14:creationId xmlns:p14="http://schemas.microsoft.com/office/powerpoint/2010/main" val="877188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ct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endParaRPr lang="en-US" dirty="0"/>
          </a:p>
        </p:txBody>
      </p:sp>
      <p:sp>
        <p:nvSpPr>
          <p:cNvPr id="4" name="Date Placeholder 3"/>
          <p:cNvSpPr>
            <a:spLocks noGrp="1"/>
          </p:cNvSpPr>
          <p:nvPr>
            <p:ph type="dt" sz="half" idx="10"/>
          </p:nvPr>
        </p:nvSpPr>
        <p:spPr>
          <a:xfrm>
            <a:off x="14598984" y="8824913"/>
            <a:ext cx="1714500" cy="547688"/>
          </a:xfrm>
          <a:prstGeom prst="rect">
            <a:avLst/>
          </a:prstGeom>
        </p:spPr>
        <p:txBody>
          <a:bodyPr lIns="137160" tIns="68580" rIns="137160" bIns="68580"/>
          <a:lstStyle/>
          <a:p>
            <a:endParaRPr lang="en-US"/>
          </a:p>
        </p:txBody>
      </p:sp>
      <p:sp>
        <p:nvSpPr>
          <p:cNvPr id="5" name="Footer Placeholder 4"/>
          <p:cNvSpPr>
            <a:spLocks noGrp="1"/>
          </p:cNvSpPr>
          <p:nvPr>
            <p:ph type="ftr" sz="quarter" idx="11"/>
          </p:nvPr>
        </p:nvSpPr>
        <p:spPr/>
        <p:txBody>
          <a:bodyPr/>
          <a:lstStyle/>
          <a:p>
            <a:r>
              <a:rPr lang="en-US" smtClean="0"/>
              <a:t>Nhà thông minh sử dụng nền tảng ThingsBoard và Actions on Google</a:t>
            </a:r>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04C40837-BE2E-46E1-8323-07AF3D7E06A5}" type="slidenum">
              <a:rPr lang="en-US" smtClean="0"/>
              <a:t>‹#›</a:t>
            </a:fld>
            <a:endParaRPr lang="en-US"/>
          </a:p>
        </p:txBody>
      </p:sp>
    </p:spTree>
    <p:extLst>
      <p:ext uri="{BB962C8B-B14F-4D97-AF65-F5344CB8AC3E}">
        <p14:creationId xmlns:p14="http://schemas.microsoft.com/office/powerpoint/2010/main" val="4248494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SG"/>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128118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844057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SG"/>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823038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964420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SG"/>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pPr defTabSz="1371600"/>
            <a:endParaRPr lang="en-SG">
              <a:solidFill>
                <a:prstClr val="black">
                  <a:tint val="75000"/>
                </a:prstClr>
              </a:solidFill>
            </a:endParaRPr>
          </a:p>
        </p:txBody>
      </p:sp>
      <p:sp>
        <p:nvSpPr>
          <p:cNvPr id="8" name="Footer Placeholder 7"/>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909260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pPr defTabSz="1371600"/>
            <a:endParaRPr lang="en-SG">
              <a:solidFill>
                <a:prstClr val="black">
                  <a:tint val="75000"/>
                </a:prstClr>
              </a:solidFill>
            </a:endParaRPr>
          </a:p>
        </p:txBody>
      </p:sp>
      <p:sp>
        <p:nvSpPr>
          <p:cNvPr id="4" name="Footer Placeholder 3"/>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69968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371600"/>
            <a:endParaRPr lang="en-SG">
              <a:solidFill>
                <a:prstClr val="black">
                  <a:tint val="75000"/>
                </a:prstClr>
              </a:solidFill>
            </a:endParaRPr>
          </a:p>
        </p:txBody>
      </p:sp>
      <p:sp>
        <p:nvSpPr>
          <p:cNvPr id="3" name="Footer Placeholder 2"/>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123191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9134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5572126"/>
            <a:ext cx="9610426" cy="4714874"/>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7998" y="5572123"/>
            <a:ext cx="6624340" cy="3546887"/>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8487159" y="5972181"/>
            <a:ext cx="8624226" cy="2014539"/>
          </a:xfrm>
        </p:spPr>
        <p:txBody>
          <a:bodyPr anchor="b"/>
          <a:lstStyle>
            <a:lvl1pPr>
              <a:defRPr sz="5400">
                <a:solidFill>
                  <a:schemeClr val="bg1"/>
                </a:solidFill>
              </a:defRPr>
            </a:lvl1pPr>
          </a:lstStyle>
          <a:p>
            <a:r>
              <a:rPr lang="en-US" noProof="0"/>
              <a:t>Click to edit Master title style</a:t>
            </a:r>
          </a:p>
        </p:txBody>
      </p:sp>
      <p:sp>
        <p:nvSpPr>
          <p:cNvPr id="5" name="Picture Placeholder 4">
            <a:extLst>
              <a:ext uri="{FF2B5EF4-FFF2-40B4-BE49-F238E27FC236}">
                <a16:creationId xmlns="" xmlns:a16="http://schemas.microsoft.com/office/drawing/2014/main" id="{528B6E3D-9C01-45EA-9E2B-711EC1B84F84}"/>
              </a:ext>
            </a:extLst>
          </p:cNvPr>
          <p:cNvSpPr>
            <a:spLocks noGrp="1"/>
          </p:cNvSpPr>
          <p:nvPr>
            <p:ph type="pic" sz="quarter" idx="12" hasCustomPrompt="1"/>
          </p:nvPr>
        </p:nvSpPr>
        <p:spPr>
          <a:xfrm>
            <a:off x="8029579" y="7"/>
            <a:ext cx="9610426"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20" name="Text Placeholder 19">
            <a:extLst>
              <a:ext uri="{FF2B5EF4-FFF2-40B4-BE49-F238E27FC236}">
                <a16:creationId xmlns="" xmlns:a16="http://schemas.microsoft.com/office/drawing/2014/main" id="{CC8965A7-6363-464F-998B-64E00F4F4956}"/>
              </a:ext>
            </a:extLst>
          </p:cNvPr>
          <p:cNvSpPr>
            <a:spLocks noGrp="1"/>
          </p:cNvSpPr>
          <p:nvPr>
            <p:ph type="body" sz="quarter" idx="14" hasCustomPrompt="1"/>
          </p:nvPr>
        </p:nvSpPr>
        <p:spPr>
          <a:xfrm>
            <a:off x="8487667" y="8486782"/>
            <a:ext cx="8624002" cy="1679915"/>
          </a:xfrm>
        </p:spPr>
        <p:txBody>
          <a:bodyPr/>
          <a:lstStyle>
            <a:lvl1pPr marL="0" indent="0">
              <a:buNone/>
              <a:defRPr sz="27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61010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338928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6861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smtClean="0"/>
              <a:t>Nhà thông minh sử dụng nền tảng ThingsBoard và Actions on Google</a:t>
            </a:r>
            <a:endParaRPr lang="en-US"/>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6477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6477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4157776"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4157776"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7667852"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7667852"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11177924"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11177924"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146880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146880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64770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4157778"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7668432"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11177926"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1467088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40648382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a:xfrm>
            <a:off x="648000" y="9548051"/>
            <a:ext cx="8208000" cy="618647"/>
          </a:xfrm>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9432004"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9432004"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12303792"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12303792"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 xmlns:a16="http://schemas.microsoft.com/office/drawing/2014/main" id="{C595063C-F901-4E60-A714-6454F42F0D95}"/>
              </a:ext>
            </a:extLst>
          </p:cNvPr>
          <p:cNvSpPr>
            <a:spLocks noGrp="1"/>
          </p:cNvSpPr>
          <p:nvPr>
            <p:ph type="body" sz="quarter" idx="17" hasCustomPrompt="1"/>
          </p:nvPr>
        </p:nvSpPr>
        <p:spPr>
          <a:xfrm>
            <a:off x="15175580"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 xmlns:a16="http://schemas.microsoft.com/office/drawing/2014/main" id="{C7672B0A-0079-40F6-8B93-A5F1DB5882E0}"/>
              </a:ext>
            </a:extLst>
          </p:cNvPr>
          <p:cNvSpPr>
            <a:spLocks noGrp="1"/>
          </p:cNvSpPr>
          <p:nvPr>
            <p:ph type="body" sz="quarter" idx="18" hasCustomPrompt="1"/>
          </p:nvPr>
        </p:nvSpPr>
        <p:spPr>
          <a:xfrm>
            <a:off x="15175580"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1061786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1061786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1410401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1410401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 xmlns:a16="http://schemas.microsoft.com/office/drawing/2014/main" id="{B71CBA76-3CE4-4FA7-8940-41ECC9129C5A}"/>
              </a:ext>
            </a:extLst>
          </p:cNvPr>
          <p:cNvSpPr>
            <a:spLocks noGrp="1"/>
          </p:cNvSpPr>
          <p:nvPr>
            <p:ph type="body" sz="quarter" idx="17" hasCustomPrompt="1"/>
          </p:nvPr>
        </p:nvSpPr>
        <p:spPr>
          <a:xfrm>
            <a:off x="1061786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 xmlns:a16="http://schemas.microsoft.com/office/drawing/2014/main" id="{ADC8FCF6-5E2F-4976-8979-F493766C38E0}"/>
              </a:ext>
            </a:extLst>
          </p:cNvPr>
          <p:cNvSpPr>
            <a:spLocks noGrp="1"/>
          </p:cNvSpPr>
          <p:nvPr>
            <p:ph type="body" sz="quarter" idx="18" hasCustomPrompt="1"/>
          </p:nvPr>
        </p:nvSpPr>
        <p:spPr>
          <a:xfrm>
            <a:off x="1061786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 xmlns:a16="http://schemas.microsoft.com/office/drawing/2014/main" id="{F111F3D7-9557-4D01-B2FB-38A2FFA1052E}"/>
              </a:ext>
            </a:extLst>
          </p:cNvPr>
          <p:cNvSpPr>
            <a:spLocks noGrp="1"/>
          </p:cNvSpPr>
          <p:nvPr>
            <p:ph type="body" sz="quarter" idx="19" hasCustomPrompt="1"/>
          </p:nvPr>
        </p:nvSpPr>
        <p:spPr>
          <a:xfrm>
            <a:off x="1410401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 xmlns:a16="http://schemas.microsoft.com/office/drawing/2014/main" id="{FE89EBCC-101B-4979-93C1-08579B031993}"/>
              </a:ext>
            </a:extLst>
          </p:cNvPr>
          <p:cNvSpPr>
            <a:spLocks noGrp="1"/>
          </p:cNvSpPr>
          <p:nvPr>
            <p:ph type="body" sz="quarter" idx="20" hasCustomPrompt="1"/>
          </p:nvPr>
        </p:nvSpPr>
        <p:spPr>
          <a:xfrm>
            <a:off x="1410401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CE857ED-B36A-4B8A-81C4-94389617E240}"/>
              </a:ext>
            </a:extLst>
          </p:cNvPr>
          <p:cNvPicPr>
            <a:picLocks noChangeAspect="1"/>
          </p:cNvPicPr>
          <p:nvPr userDrawn="1"/>
        </p:nvPicPr>
        <p:blipFill>
          <a:blip r:embed="rId3"/>
          <a:stretch>
            <a:fillRect/>
          </a:stretch>
        </p:blipFill>
        <p:spPr>
          <a:xfrm>
            <a:off x="995200" y="1511503"/>
            <a:ext cx="17292804" cy="8468078"/>
          </a:xfrm>
          <a:prstGeom prst="rect">
            <a:avLst/>
          </a:prstGeom>
        </p:spPr>
      </p:pic>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8002" y="5420138"/>
            <a:ext cx="5962352" cy="369887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9" name="Text Placeholder 8">
            <a:extLst>
              <a:ext uri="{FF2B5EF4-FFF2-40B4-BE49-F238E27FC236}">
                <a16:creationId xmlns="" xmlns:a16="http://schemas.microsoft.com/office/drawing/2014/main" id="{177496E8-E637-4081-A0D0-AB167EE45909}"/>
              </a:ext>
            </a:extLst>
          </p:cNvPr>
          <p:cNvSpPr>
            <a:spLocks noGrp="1"/>
          </p:cNvSpPr>
          <p:nvPr>
            <p:ph type="body" sz="quarter" idx="12" hasCustomPrompt="1"/>
          </p:nvPr>
        </p:nvSpPr>
        <p:spPr>
          <a:xfrm>
            <a:off x="647702" y="2374112"/>
            <a:ext cx="5962652" cy="2616993"/>
          </a:xfrm>
        </p:spPr>
        <p:txBody>
          <a:bodyPr anchor="b"/>
          <a:lstStyle>
            <a:lvl1pPr marL="0" indent="0">
              <a:buNone/>
              <a:defRPr sz="48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 xmlns:a16="http://schemas.microsoft.com/office/drawing/2014/main" id="{DE221C2C-B20F-4F90-A44F-08EE879BA9C9}"/>
              </a:ext>
            </a:extLst>
          </p:cNvPr>
          <p:cNvSpPr>
            <a:spLocks noGrp="1"/>
          </p:cNvSpPr>
          <p:nvPr>
            <p:ph type="pic" sz="quarter" idx="13" hasCustomPrompt="1"/>
          </p:nvPr>
        </p:nvSpPr>
        <p:spPr>
          <a:xfrm>
            <a:off x="7825980" y="2176467"/>
            <a:ext cx="10462020" cy="5903121"/>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648000" y="1512000"/>
            <a:ext cx="17010000"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Single line of text</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3347624"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0BF46361-E4F6-47BA-9660-22CF6C0669CB}"/>
              </a:ext>
            </a:extLst>
          </p:cNvPr>
          <p:cNvSpPr>
            <a:spLocks noGrp="1"/>
          </p:cNvSpPr>
          <p:nvPr>
            <p:ph type="body" sz="quarter" idx="12" hasCustomPrompt="1"/>
          </p:nvPr>
        </p:nvSpPr>
        <p:spPr>
          <a:xfrm>
            <a:off x="7667248"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 xmlns:a16="http://schemas.microsoft.com/office/drawing/2014/main" id="{2BB15A8A-91AC-4F5D-A727-1D120F5D43D5}"/>
              </a:ext>
            </a:extLst>
          </p:cNvPr>
          <p:cNvSpPr>
            <a:spLocks noGrp="1"/>
          </p:cNvSpPr>
          <p:nvPr>
            <p:ph type="body" sz="quarter" idx="13" hasCustomPrompt="1"/>
          </p:nvPr>
        </p:nvSpPr>
        <p:spPr>
          <a:xfrm>
            <a:off x="11986872"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 xmlns:a16="http://schemas.microsoft.com/office/drawing/2014/main" id="{1A87D1D6-A833-418D-948C-DDF79372310E}"/>
              </a:ext>
            </a:extLst>
          </p:cNvPr>
          <p:cNvSpPr>
            <a:spLocks noGrp="1"/>
          </p:cNvSpPr>
          <p:nvPr>
            <p:ph type="body" sz="quarter" idx="14" hasCustomPrompt="1"/>
          </p:nvPr>
        </p:nvSpPr>
        <p:spPr>
          <a:xfrm>
            <a:off x="3347624"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 xmlns:a16="http://schemas.microsoft.com/office/drawing/2014/main" id="{729FC9F6-9736-4DA2-A807-7430389A47FC}"/>
              </a:ext>
            </a:extLst>
          </p:cNvPr>
          <p:cNvSpPr>
            <a:spLocks noGrp="1"/>
          </p:cNvSpPr>
          <p:nvPr>
            <p:ph type="body" sz="quarter" idx="15" hasCustomPrompt="1"/>
          </p:nvPr>
        </p:nvSpPr>
        <p:spPr>
          <a:xfrm>
            <a:off x="7667248"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 xmlns:a16="http://schemas.microsoft.com/office/drawing/2014/main" id="{8FD41719-B17D-4C65-8905-CFB25698E450}"/>
              </a:ext>
            </a:extLst>
          </p:cNvPr>
          <p:cNvSpPr>
            <a:spLocks noGrp="1"/>
          </p:cNvSpPr>
          <p:nvPr>
            <p:ph type="body" sz="quarter" idx="16" hasCustomPrompt="1"/>
          </p:nvPr>
        </p:nvSpPr>
        <p:spPr>
          <a:xfrm>
            <a:off x="11986872"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06A7F847-7F52-4026-B418-55C25C28C4CB}"/>
              </a:ext>
            </a:extLst>
          </p:cNvPr>
          <p:cNvSpPr/>
          <p:nvPr userDrawn="1"/>
        </p:nvSpPr>
        <p:spPr>
          <a:xfrm>
            <a:off x="0" y="9548046"/>
            <a:ext cx="18288000" cy="6318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Placeholder 1">
            <a:extLst>
              <a:ext uri="{FF2B5EF4-FFF2-40B4-BE49-F238E27FC236}">
                <a16:creationId xmlns="" xmlns:a16="http://schemas.microsoft.com/office/drawing/2014/main" id="{FF47D8FD-2235-485B-95E1-2EBD5AB47AAD}"/>
              </a:ext>
            </a:extLst>
          </p:cNvPr>
          <p:cNvSpPr>
            <a:spLocks noGrp="1"/>
          </p:cNvSpPr>
          <p:nvPr>
            <p:ph type="title"/>
          </p:nvPr>
        </p:nvSpPr>
        <p:spPr>
          <a:xfrm>
            <a:off x="648000" y="648000"/>
            <a:ext cx="17010000" cy="648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 xmlns:a16="http://schemas.microsoft.com/office/drawing/2014/main" id="{99F4A233-446A-4EDA-9622-BBF0631DFEFF}"/>
              </a:ext>
            </a:extLst>
          </p:cNvPr>
          <p:cNvSpPr>
            <a:spLocks noGrp="1"/>
          </p:cNvSpPr>
          <p:nvPr>
            <p:ph type="body" idx="1"/>
          </p:nvPr>
        </p:nvSpPr>
        <p:spPr>
          <a:xfrm>
            <a:off x="648000" y="2592005"/>
            <a:ext cx="17010000" cy="652700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 xmlns:a16="http://schemas.microsoft.com/office/drawing/2014/main" id="{504A2955-0629-484D-8B16-D4500802A4E6}"/>
              </a:ext>
            </a:extLst>
          </p:cNvPr>
          <p:cNvSpPr>
            <a:spLocks noGrp="1"/>
          </p:cNvSpPr>
          <p:nvPr>
            <p:ph type="sldNum" sz="quarter" idx="4"/>
          </p:nvPr>
        </p:nvSpPr>
        <p:spPr>
          <a:xfrm>
            <a:off x="17658000" y="9545992"/>
            <a:ext cx="630000" cy="633853"/>
          </a:xfrm>
          <a:prstGeom prst="rect">
            <a:avLst/>
          </a:prstGeom>
          <a:solidFill>
            <a:schemeClr val="bg1">
              <a:lumMod val="95000"/>
            </a:schemeClr>
          </a:solidFill>
          <a:ln w="6350">
            <a:noFill/>
          </a:ln>
        </p:spPr>
        <p:txBody>
          <a:bodyPr vert="horz" lIns="0" tIns="0" rIns="0" bIns="0" rtlCol="0" anchor="ctr"/>
          <a:lstStyle>
            <a:lvl1pPr algn="ctr">
              <a:defRPr sz="1800" b="0" i="0">
                <a:solidFill>
                  <a:schemeClr val="tx1">
                    <a:lumMod val="65000"/>
                    <a:lumOff val="35000"/>
                  </a:schemeClr>
                </a:solidFill>
                <a:latin typeface="+mn-lt"/>
              </a:defRPr>
            </a:lvl1pPr>
          </a:lstStyle>
          <a:p>
            <a:fld id="{4B73C415-D670-4716-A5EC-CC4D52CA2BAC}" type="slidenum">
              <a:rPr lang="en-US" noProof="0" smtClean="0"/>
              <a:pPr/>
              <a:t>‹#›</a:t>
            </a:fld>
            <a:endParaRPr lang="en-US" noProof="0"/>
          </a:p>
        </p:txBody>
      </p:sp>
      <p:sp>
        <p:nvSpPr>
          <p:cNvPr id="7" name="Footer Placeholder 6">
            <a:extLst>
              <a:ext uri="{FF2B5EF4-FFF2-40B4-BE49-F238E27FC236}">
                <a16:creationId xmlns="" xmlns:a16="http://schemas.microsoft.com/office/drawing/2014/main" id="{DBD150CE-DC66-461D-A66C-7CF33070436A}"/>
              </a:ext>
            </a:extLst>
          </p:cNvPr>
          <p:cNvSpPr>
            <a:spLocks noGrp="1"/>
          </p:cNvSpPr>
          <p:nvPr>
            <p:ph type="ftr" sz="quarter" idx="3"/>
          </p:nvPr>
        </p:nvSpPr>
        <p:spPr>
          <a:xfrm>
            <a:off x="648000" y="9548051"/>
            <a:ext cx="8208000" cy="618647"/>
          </a:xfrm>
          <a:prstGeom prst="rect">
            <a:avLst/>
          </a:prstGeom>
        </p:spPr>
        <p:txBody>
          <a:bodyPr vert="horz" lIns="0" tIns="0" rIns="0" bIns="0" rtlCol="0" anchor="ctr"/>
          <a:lstStyle>
            <a:lvl1pPr algn="l">
              <a:defRPr sz="1800">
                <a:solidFill>
                  <a:schemeClr val="tx1">
                    <a:lumMod val="75000"/>
                    <a:lumOff val="25000"/>
                  </a:schemeClr>
                </a:solidFill>
              </a:defRPr>
            </a:lvl1pPr>
          </a:lstStyle>
          <a:p>
            <a:r>
              <a:rPr lang="en-US" smtClean="0"/>
              <a:t>Nhà thông minh sử dụng nền tảng ThingsBoard và Actions on Google</a:t>
            </a:r>
            <a:endParaRPr lang="en-US"/>
          </a:p>
        </p:txBody>
      </p:sp>
      <p:sp>
        <p:nvSpPr>
          <p:cNvPr id="8" name="Rectangle 7">
            <a:extLst>
              <a:ext uri="{FF2B5EF4-FFF2-40B4-BE49-F238E27FC236}">
                <a16:creationId xmlns="" xmlns:a16="http://schemas.microsoft.com/office/drawing/2014/main" id="{00ED0A63-77FF-4992-99DD-A09E96E22ACC}"/>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0" name="Rectangle 9">
            <a:extLst>
              <a:ext uri="{FF2B5EF4-FFF2-40B4-BE49-F238E27FC236}">
                <a16:creationId xmlns="" xmlns:a16="http://schemas.microsoft.com/office/drawing/2014/main" id="{96335A3F-070E-4B0E-A4FA-9B3279A2897C}"/>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9" name="Action Button: Go Home 8">
            <a:hlinkClick r:id="rId33" action="ppaction://hlinksldjump" highlightClick="1"/>
            <a:extLst>
              <a:ext uri="{FF2B5EF4-FFF2-40B4-BE49-F238E27FC236}">
                <a16:creationId xmlns="" xmlns:a16="http://schemas.microsoft.com/office/drawing/2014/main" id="{C2177F1F-D573-4BB7-A386-EDE62683AA59}"/>
              </a:ext>
            </a:extLst>
          </p:cNvPr>
          <p:cNvSpPr/>
          <p:nvPr userDrawn="1"/>
        </p:nvSpPr>
        <p:spPr>
          <a:xfrm>
            <a:off x="16993672" y="9545992"/>
            <a:ext cx="630000" cy="633853"/>
          </a:xfrm>
          <a:prstGeom prst="actionButtonHome">
            <a:avLst/>
          </a:prstGeom>
          <a:no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Action Button: Go Back or Previous 3">
            <a:hlinkClick r:id="" action="ppaction://hlinkshowjump?jump=previousslide" highlightClick="1"/>
            <a:extLst>
              <a:ext uri="{FF2B5EF4-FFF2-40B4-BE49-F238E27FC236}">
                <a16:creationId xmlns="" xmlns:a16="http://schemas.microsoft.com/office/drawing/2014/main" id="{AFEDCAC9-2D1D-475F-B0D7-A225222E3003}"/>
              </a:ext>
            </a:extLst>
          </p:cNvPr>
          <p:cNvSpPr/>
          <p:nvPr userDrawn="1"/>
        </p:nvSpPr>
        <p:spPr>
          <a:xfrm>
            <a:off x="15701367" y="9545992"/>
            <a:ext cx="630000" cy="633853"/>
          </a:xfrm>
          <a:prstGeom prst="actionButtonBackPrevious">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Action Button: Go Forward or Next 4">
            <a:hlinkClick r:id="" action="ppaction://hlinkshowjump?jump=nextslide" highlightClick="1"/>
            <a:extLst>
              <a:ext uri="{FF2B5EF4-FFF2-40B4-BE49-F238E27FC236}">
                <a16:creationId xmlns="" xmlns:a16="http://schemas.microsoft.com/office/drawing/2014/main" id="{E338FF83-E4BB-4FCB-8653-781F5EFD6D13}"/>
              </a:ext>
            </a:extLst>
          </p:cNvPr>
          <p:cNvSpPr/>
          <p:nvPr userDrawn="1"/>
        </p:nvSpPr>
        <p:spPr>
          <a:xfrm>
            <a:off x="16363674" y="9545992"/>
            <a:ext cx="603506" cy="633853"/>
          </a:xfrm>
          <a:prstGeom prst="actionButtonForwardNex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94" r:id="rId22"/>
    <p:sldLayoutId id="2147483655"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Lst>
  <p:timing>
    <p:tnLst>
      <p:par>
        <p:cTn id="1" dur="indefinite" restart="never" nodeType="tmRoot"/>
      </p:par>
    </p:tnLst>
  </p:timing>
  <p:hf hdr="0" dt="0"/>
  <p:txStyles>
    <p:title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p:titleStyle>
    <p:bodyStyle>
      <a:lvl1pPr marL="400038" indent="-400038" algn="l" defTabSz="1371555" rtl="0" eaLnBrk="1" latinLnBrk="0" hangingPunct="1">
        <a:lnSpc>
          <a:spcPct val="100000"/>
        </a:lnSpc>
        <a:spcBef>
          <a:spcPts val="1500"/>
        </a:spcBef>
        <a:spcAft>
          <a:spcPts val="752"/>
        </a:spcAft>
        <a:buClr>
          <a:schemeClr val="accent1"/>
        </a:buClr>
        <a:buFont typeface="Arial" panose="020B0604020202020204" pitchFamily="34" charset="0"/>
        <a:buChar char="○"/>
        <a:defRPr sz="2700" kern="1200">
          <a:solidFill>
            <a:schemeClr val="tx2"/>
          </a:solidFill>
          <a:latin typeface="+mn-lt"/>
          <a:ea typeface="+mn-ea"/>
          <a:cs typeface="+mn-cs"/>
        </a:defRPr>
      </a:lvl1pPr>
      <a:lvl2pPr marL="814361" indent="-414325"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2pPr>
      <a:lvl3pPr marL="1214397" indent="-400038"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3pPr>
      <a:lvl4pPr marL="1614435" indent="-400038" algn="l" defTabSz="1371555" rtl="0" eaLnBrk="1" latinLnBrk="0" hangingPunct="1">
        <a:lnSpc>
          <a:spcPct val="100000"/>
        </a:lnSpc>
        <a:spcBef>
          <a:spcPts val="752"/>
        </a:spcBef>
        <a:spcAft>
          <a:spcPts val="752"/>
        </a:spcAft>
        <a:buFont typeface="Arial" panose="020B0604020202020204" pitchFamily="34" charset="0"/>
        <a:buChar char="•"/>
        <a:defRPr sz="2100" kern="1200">
          <a:solidFill>
            <a:schemeClr val="tx2"/>
          </a:solidFill>
          <a:latin typeface="+mn-lt"/>
          <a:ea typeface="+mn-ea"/>
          <a:cs typeface="+mn-cs"/>
        </a:defRPr>
      </a:lvl4pPr>
      <a:lvl5pPr marL="2014471" indent="-400038" algn="l" defTabSz="1371555" rtl="0" eaLnBrk="1" latinLnBrk="0" hangingPunct="1">
        <a:lnSpc>
          <a:spcPct val="100000"/>
        </a:lnSpc>
        <a:spcBef>
          <a:spcPts val="752"/>
        </a:spcBef>
        <a:spcAft>
          <a:spcPts val="752"/>
        </a:spcAft>
        <a:buFont typeface="Arial" panose="020B0604020202020204" pitchFamily="34" charset="0"/>
        <a:buChar char="•"/>
        <a:defRPr sz="1800" kern="1200">
          <a:solidFill>
            <a:schemeClr val="tx2"/>
          </a:solidFill>
          <a:latin typeface="+mn-lt"/>
          <a:ea typeface="+mn-ea"/>
          <a:cs typeface="+mn-cs"/>
        </a:defRPr>
      </a:lvl5pPr>
      <a:lvl6pPr marL="3771775"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6pPr>
      <a:lvl7pPr marL="4457554"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7pPr>
      <a:lvl8pPr marL="5143330"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8pPr>
      <a:lvl9pPr marL="5829107"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55" rtl="0" eaLnBrk="1" latinLnBrk="0" hangingPunct="1">
        <a:defRPr sz="2700" kern="1200">
          <a:solidFill>
            <a:schemeClr val="tx1"/>
          </a:solidFill>
          <a:latin typeface="+mn-lt"/>
          <a:ea typeface="+mn-ea"/>
          <a:cs typeface="+mn-cs"/>
        </a:defRPr>
      </a:lvl1pPr>
      <a:lvl2pPr marL="685777" algn="l" defTabSz="1371555" rtl="0" eaLnBrk="1" latinLnBrk="0" hangingPunct="1">
        <a:defRPr sz="2700" kern="1200">
          <a:solidFill>
            <a:schemeClr val="tx1"/>
          </a:solidFill>
          <a:latin typeface="+mn-lt"/>
          <a:ea typeface="+mn-ea"/>
          <a:cs typeface="+mn-cs"/>
        </a:defRPr>
      </a:lvl2pPr>
      <a:lvl3pPr marL="1371555" algn="l" defTabSz="1371555" rtl="0" eaLnBrk="1" latinLnBrk="0" hangingPunct="1">
        <a:defRPr sz="2700" kern="1200">
          <a:solidFill>
            <a:schemeClr val="tx1"/>
          </a:solidFill>
          <a:latin typeface="+mn-lt"/>
          <a:ea typeface="+mn-ea"/>
          <a:cs typeface="+mn-cs"/>
        </a:defRPr>
      </a:lvl3pPr>
      <a:lvl4pPr marL="2057332" algn="l" defTabSz="1371555" rtl="0" eaLnBrk="1" latinLnBrk="0" hangingPunct="1">
        <a:defRPr sz="2700" kern="1200">
          <a:solidFill>
            <a:schemeClr val="tx1"/>
          </a:solidFill>
          <a:latin typeface="+mn-lt"/>
          <a:ea typeface="+mn-ea"/>
          <a:cs typeface="+mn-cs"/>
        </a:defRPr>
      </a:lvl4pPr>
      <a:lvl5pPr marL="2743108" algn="l" defTabSz="1371555" rtl="0" eaLnBrk="1" latinLnBrk="0" hangingPunct="1">
        <a:defRPr sz="2700" kern="1200">
          <a:solidFill>
            <a:schemeClr val="tx1"/>
          </a:solidFill>
          <a:latin typeface="+mn-lt"/>
          <a:ea typeface="+mn-ea"/>
          <a:cs typeface="+mn-cs"/>
        </a:defRPr>
      </a:lvl5pPr>
      <a:lvl6pPr marL="3428887" algn="l" defTabSz="1371555" rtl="0" eaLnBrk="1" latinLnBrk="0" hangingPunct="1">
        <a:defRPr sz="2700" kern="1200">
          <a:solidFill>
            <a:schemeClr val="tx1"/>
          </a:solidFill>
          <a:latin typeface="+mn-lt"/>
          <a:ea typeface="+mn-ea"/>
          <a:cs typeface="+mn-cs"/>
        </a:defRPr>
      </a:lvl6pPr>
      <a:lvl7pPr marL="4114664" algn="l" defTabSz="1371555" rtl="0" eaLnBrk="1" latinLnBrk="0" hangingPunct="1">
        <a:defRPr sz="2700" kern="1200">
          <a:solidFill>
            <a:schemeClr val="tx1"/>
          </a:solidFill>
          <a:latin typeface="+mn-lt"/>
          <a:ea typeface="+mn-ea"/>
          <a:cs typeface="+mn-cs"/>
        </a:defRPr>
      </a:lvl7pPr>
      <a:lvl8pPr marL="4800442" algn="l" defTabSz="1371555" rtl="0" eaLnBrk="1" latinLnBrk="0" hangingPunct="1">
        <a:defRPr sz="2700" kern="1200">
          <a:solidFill>
            <a:schemeClr val="tx1"/>
          </a:solidFill>
          <a:latin typeface="+mn-lt"/>
          <a:ea typeface="+mn-ea"/>
          <a:cs typeface="+mn-cs"/>
        </a:defRPr>
      </a:lvl8pPr>
      <a:lvl9pPr marL="5486219" algn="l" defTabSz="1371555"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defTabSz="1371600"/>
            <a:endParaRPr lang="en-SG">
              <a:solidFill>
                <a:prstClr val="black">
                  <a:tint val="75000"/>
                </a:prstClr>
              </a:solidFill>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41632321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9.wdp"/><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1.png"/><Relationship Id="rId5" Type="http://schemas.microsoft.com/office/2007/relationships/hdphoto" Target="../media/hdphoto10.wdp"/><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32.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5.png"/><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slide" Target="slide3.xml"/><Relationship Id="rId5" Type="http://schemas.openxmlformats.org/officeDocument/2006/relationships/slide" Target="slide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61.png"/><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76.jpeg"/><Relationship Id="rId4" Type="http://schemas.openxmlformats.org/officeDocument/2006/relationships/image" Target="../media/image75.jpe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8.xml"/><Relationship Id="rId4" Type="http://schemas.microsoft.com/office/2007/relationships/hdphoto" Target="../media/hdphoto11.wdp"/></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9.jpe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8.wdp"/><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omething as simple as SMART HOME can make a big difference – in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8000" cy="1017984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0" y="-12144"/>
            <a:ext cx="18288000" cy="10191987"/>
          </a:xfrm>
          <a:prstGeom prst="rect">
            <a:avLst/>
          </a:prstGeom>
          <a:solidFill>
            <a:schemeClr val="bg2">
              <a:lumMod val="50000"/>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sp>
        <p:nvSpPr>
          <p:cNvPr id="28" name="Rectangle 27">
            <a:extLst>
              <a:ext uri="{FF2B5EF4-FFF2-40B4-BE49-F238E27FC236}">
                <a16:creationId xmlns="" xmlns:a16="http://schemas.microsoft.com/office/drawing/2014/main" id="{E93CFE69-79B0-440B-949E-DA17AD834A10}"/>
              </a:ext>
              <a:ext uri="{C183D7F6-B498-43B3-948B-1728B52AA6E4}">
                <adec:decorative xmlns="" xmlns:adec="http://schemas.microsoft.com/office/drawing/2017/decorative" val="1"/>
              </a:ext>
            </a:extLst>
          </p:cNvPr>
          <p:cNvSpPr/>
          <p:nvPr/>
        </p:nvSpPr>
        <p:spPr>
          <a:xfrm>
            <a:off x="10952480" y="529167"/>
            <a:ext cx="6705600" cy="9650678"/>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a:p>
        </p:txBody>
      </p:sp>
      <p:sp>
        <p:nvSpPr>
          <p:cNvPr id="2" name="Title 1">
            <a:extLst>
              <a:ext uri="{FF2B5EF4-FFF2-40B4-BE49-F238E27FC236}">
                <a16:creationId xmlns="" xmlns:a16="http://schemas.microsoft.com/office/drawing/2014/main" id="{8468F2B1-EF8F-4772-ADA1-4195B20EBA74}"/>
              </a:ext>
            </a:extLst>
          </p:cNvPr>
          <p:cNvSpPr>
            <a:spLocks noGrp="1"/>
          </p:cNvSpPr>
          <p:nvPr>
            <p:ph type="ctrTitle"/>
          </p:nvPr>
        </p:nvSpPr>
        <p:spPr bwMode="gray">
          <a:xfrm>
            <a:off x="11134725" y="1042949"/>
            <a:ext cx="6343650" cy="3153177"/>
          </a:xfrm>
        </p:spPr>
        <p:txBody>
          <a:bodyPr spcCol="1079991" anchor="ctr">
            <a:normAutofit fontScale="90000"/>
          </a:bodyPr>
          <a:lstStyle/>
          <a:p>
            <a:pPr marL="180000" algn="ctr">
              <a:lnSpc>
                <a:spcPct val="100000"/>
              </a:lnSpc>
            </a:pPr>
            <a:r>
              <a:rPr lang="en-US" sz="4800" b="1" spc="0" smtClean="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rPr>
              <a:t>NHÀ THÔNG MINH SỬ DỤNG NỀN TẢNG THINGSBOARD VÀ ACTIONS ON GOOGLE</a:t>
            </a:r>
            <a:endParaRPr lang="en-US" sz="4800" b="1" spc="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endParaRPr>
          </a:p>
        </p:txBody>
      </p:sp>
      <p:cxnSp>
        <p:nvCxnSpPr>
          <p:cNvPr id="16" name="Straight Connector 15">
            <a:extLst>
              <a:ext uri="{FF2B5EF4-FFF2-40B4-BE49-F238E27FC236}">
                <a16:creationId xmlns="" xmlns:a16="http://schemas.microsoft.com/office/drawing/2014/main" id="{F3753AF9-461F-4049-BB9D-621E76A51470}"/>
              </a:ext>
              <a:ext uri="{C183D7F6-B498-43B3-948B-1728B52AA6E4}">
                <adec:decorative xmlns="" xmlns:adec="http://schemas.microsoft.com/office/drawing/2017/decorative" val="1"/>
              </a:ext>
            </a:extLst>
          </p:cNvPr>
          <p:cNvCxnSpPr>
            <a:cxnSpLocks/>
          </p:cNvCxnSpPr>
          <p:nvPr/>
        </p:nvCxnSpPr>
        <p:spPr>
          <a:xfrm>
            <a:off x="11371794" y="4368800"/>
            <a:ext cx="5915997" cy="1497"/>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a:t>
            </a:fld>
            <a:endParaRPr lang="en-US"/>
          </a:p>
        </p:txBody>
      </p:sp>
      <p:sp>
        <p:nvSpPr>
          <p:cNvPr id="10" name="Title 1">
            <a:extLst>
              <a:ext uri="{FF2B5EF4-FFF2-40B4-BE49-F238E27FC236}">
                <a16:creationId xmlns="" xmlns:a16="http://schemas.microsoft.com/office/drawing/2014/main" id="{8468F2B1-EF8F-4772-ADA1-4195B20EBA74}"/>
              </a:ext>
            </a:extLst>
          </p:cNvPr>
          <p:cNvSpPr txBox="1">
            <a:spLocks/>
          </p:cNvSpPr>
          <p:nvPr/>
        </p:nvSpPr>
        <p:spPr bwMode="gray">
          <a:xfrm>
            <a:off x="11134725" y="5401795"/>
            <a:ext cx="6442075" cy="3753497"/>
          </a:xfrm>
          <a:prstGeom prst="rect">
            <a:avLst/>
          </a:prstGeom>
        </p:spPr>
        <p:txBody>
          <a:bodyPr vert="horz" lIns="0" tIns="0" rIns="0" bIns="0" spcCol="1079991" rtlCol="0" anchor="t">
            <a:normAutofit fontScale="92500"/>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6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GVHD:</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T</a:t>
            </a:r>
            <a:r>
              <a:rPr lang="en-US" sz="3000" b="1" spc="0" smtClean="0">
                <a:latin typeface="+mn-lt"/>
                <a:cs typeface="Times New Roman" panose="02020603050405020304" pitchFamily="18" charset="0"/>
              </a:rPr>
              <a:t>S</a:t>
            </a:r>
            <a:r>
              <a:rPr lang="vi-VN" sz="3000" b="1" spc="0" smtClean="0">
                <a:latin typeface="+mn-lt"/>
                <a:cs typeface="Times New Roman" panose="02020603050405020304" pitchFamily="18" charset="0"/>
              </a:rPr>
              <a:t>.</a:t>
            </a:r>
            <a:r>
              <a:rPr lang="en-US" sz="3000" b="1" spc="0" smtClean="0">
                <a:latin typeface="+mn-lt"/>
                <a:cs typeface="Times New Roman" panose="02020603050405020304" pitchFamily="18" charset="0"/>
              </a:rPr>
              <a:t> Giáp Quang Huy</a:t>
            </a:r>
            <a:endParaRPr lang="en-US" sz="3000" b="1" spc="0">
              <a:latin typeface="+mn-lt"/>
              <a:cs typeface="Times New Roman" panose="02020603050405020304" pitchFamily="18" charset="0"/>
            </a:endParaRPr>
          </a:p>
          <a:p>
            <a:pPr>
              <a:lnSpc>
                <a:spcPct val="15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SVTH :</a:t>
            </a: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1. </a:t>
            </a:r>
            <a:r>
              <a:rPr lang="en-US" sz="3000" b="1" spc="0" smtClean="0">
                <a:latin typeface="+mn-lt"/>
                <a:cs typeface="Times New Roman" panose="02020603050405020304" pitchFamily="18" charset="0"/>
              </a:rPr>
              <a:t>Lê Quang Vinh</a:t>
            </a:r>
            <a:r>
              <a:rPr lang="vi-VN" sz="3000" b="1" spc="0" smtClean="0">
                <a:latin typeface="+mn-lt"/>
                <a:cs typeface="Times New Roman" panose="02020603050405020304" pitchFamily="18" charset="0"/>
              </a:rPr>
              <a:t>     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2. </a:t>
            </a:r>
            <a:r>
              <a:rPr lang="en-US" sz="3000" b="1" spc="0" err="1" smtClean="0">
                <a:latin typeface="+mn-lt"/>
                <a:cs typeface="Times New Roman" panose="02020603050405020304" pitchFamily="18" charset="0"/>
              </a:rPr>
              <a:t>Đỗ</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Văn</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Tùng</a:t>
            </a:r>
            <a:r>
              <a:rPr lang="en-US" sz="3000" b="1" spc="0">
                <a:latin typeface="+mn-lt"/>
                <a:cs typeface="Times New Roman" panose="02020603050405020304" pitchFamily="18" charset="0"/>
              </a:rPr>
              <a:t> </a:t>
            </a:r>
            <a:r>
              <a:rPr lang="en-US" sz="3000" b="1" spc="0" smtClean="0">
                <a:latin typeface="+mn-lt"/>
                <a:cs typeface="Times New Roman" panose="02020603050405020304" pitchFamily="18" charset="0"/>
              </a:rPr>
              <a:t>       </a:t>
            </a:r>
            <a:r>
              <a:rPr lang="vi-VN" sz="3000" b="1" spc="0" smtClean="0">
                <a:latin typeface="+mn-lt"/>
                <a:cs typeface="Times New Roman" panose="02020603050405020304" pitchFamily="18" charset="0"/>
              </a:rPr>
              <a:t>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p:txBody>
      </p:sp>
      <p:sp>
        <p:nvSpPr>
          <p:cNvPr id="11" name="Title 1">
            <a:extLst>
              <a:ext uri="{FF2B5EF4-FFF2-40B4-BE49-F238E27FC236}">
                <a16:creationId xmlns="" xmlns:a16="http://schemas.microsoft.com/office/drawing/2014/main" id="{8468F2B1-EF8F-4772-ADA1-4195B20EBA74}"/>
              </a:ext>
            </a:extLst>
          </p:cNvPr>
          <p:cNvSpPr txBox="1">
            <a:spLocks/>
          </p:cNvSpPr>
          <p:nvPr/>
        </p:nvSpPr>
        <p:spPr bwMode="gray">
          <a:xfrm>
            <a:off x="10731202" y="6990080"/>
            <a:ext cx="6337305" cy="2235200"/>
          </a:xfrm>
          <a:prstGeom prst="rect">
            <a:avLst/>
          </a:prstGeom>
        </p:spPr>
        <p:txBody>
          <a:bodyPr vert="horz" lIns="0" tIns="0" rIns="0" bIns="0" spcCol="1079991" rtlCol="0" anchor="ctr">
            <a:normAutofit/>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50000"/>
              </a:lnSpc>
            </a:pPr>
            <a:endParaRPr lang="vi-VN" sz="3600" b="1" spc="0">
              <a:latin typeface="+mn-lt"/>
              <a:cs typeface="Times New Roman" panose="02020603050405020304" pitchFamily="18" charset="0"/>
            </a:endParaRPr>
          </a:p>
        </p:txBody>
      </p:sp>
      <p:sp>
        <p:nvSpPr>
          <p:cNvPr id="12" name="Rectangle 3"/>
          <p:cNvSpPr txBox="1">
            <a:spLocks noChangeArrowheads="1"/>
          </p:cNvSpPr>
          <p:nvPr/>
        </p:nvSpPr>
        <p:spPr>
          <a:xfrm>
            <a:off x="10952480" y="9225280"/>
            <a:ext cx="6705520" cy="812325"/>
          </a:xfrm>
          <a:prstGeom prst="rect">
            <a:avLst/>
          </a:prstGeom>
        </p:spPr>
        <p:txBody>
          <a:bodyPr anchor="ct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lgn="ctr">
              <a:defRPr/>
            </a:pPr>
            <a:r>
              <a:rPr lang="en-US" altLang="zh-TW" sz="2000" kern="0" smtClean="0">
                <a:solidFill>
                  <a:schemeClr val="accent2">
                    <a:lumMod val="40000"/>
                    <a:lumOff val="60000"/>
                  </a:schemeClr>
                </a:solidFill>
                <a:cs typeface="Times New Roman" panose="02020603050405020304" pitchFamily="18" charset="0"/>
              </a:rPr>
              <a:t>Đại học </a:t>
            </a:r>
            <a:r>
              <a:rPr lang="en-US" altLang="zh-TW" sz="2000" kern="0" err="1" smtClean="0">
                <a:solidFill>
                  <a:schemeClr val="accent2">
                    <a:lumMod val="40000"/>
                    <a:lumOff val="60000"/>
                  </a:schemeClr>
                </a:solidFill>
                <a:cs typeface="Times New Roman" panose="02020603050405020304" pitchFamily="18" charset="0"/>
              </a:rPr>
              <a:t>Bách</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Khoa</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Đà</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Nẵng</a:t>
            </a:r>
            <a:endParaRPr lang="en-US" altLang="zh-TW" sz="2000" kern="0" smtClean="0">
              <a:solidFill>
                <a:schemeClr val="accent2">
                  <a:lumMod val="40000"/>
                  <a:lumOff val="60000"/>
                </a:schemeClr>
              </a:solidFill>
              <a:cs typeface="Times New Roman" panose="02020603050405020304" pitchFamily="18" charset="0"/>
            </a:endParaRPr>
          </a:p>
          <a:p>
            <a:pPr algn="ctr">
              <a:defRPr/>
            </a:pPr>
            <a:r>
              <a:rPr lang="en-US" altLang="zh-TW" sz="2000" kern="0" smtClean="0">
                <a:solidFill>
                  <a:schemeClr val="accent2">
                    <a:lumMod val="40000"/>
                    <a:lumOff val="60000"/>
                  </a:schemeClr>
                </a:solidFill>
                <a:cs typeface="Times New Roman" panose="02020603050405020304" pitchFamily="18" charset="0"/>
              </a:rPr>
              <a:t>05/01/2023</a:t>
            </a:r>
            <a:endParaRPr lang="zh-TW" altLang="en-US" sz="2000" kern="0">
              <a:solidFill>
                <a:schemeClr val="accent2">
                  <a:lumMod val="40000"/>
                  <a:lumOff val="60000"/>
                </a:schemeClr>
              </a:solidFill>
              <a:cs typeface="Times New Roman" panose="02020603050405020304"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9" y="269518"/>
            <a:ext cx="1044832" cy="1030962"/>
          </a:xfrm>
          <a:prstGeom prst="rect">
            <a:avLst/>
          </a:prstGeom>
        </p:spPr>
      </p:pic>
    </p:spTree>
    <p:extLst>
      <p:ext uri="{BB962C8B-B14F-4D97-AF65-F5344CB8AC3E}">
        <p14:creationId xmlns:p14="http://schemas.microsoft.com/office/powerpoint/2010/main" val="2941958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par>
                          <p:cTn id="23" fill="hold">
                            <p:stCondLst>
                              <p:cond delay="2000"/>
                            </p:stCondLst>
                            <p:childTnLst>
                              <p:par>
                                <p:cTn id="24" presetID="16" presetClass="entr" presetSubtype="21" fill="hold" grpId="0" nodeType="after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sp>
        <p:nvSpPr>
          <p:cNvPr id="22"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10</a:t>
            </a:fld>
            <a:endParaRPr lang="en-US"/>
          </a:p>
        </p:txBody>
      </p:sp>
      <p:grpSp>
        <p:nvGrpSpPr>
          <p:cNvPr id="23" name="Group 22"/>
          <p:cNvGrpSpPr/>
          <p:nvPr/>
        </p:nvGrpSpPr>
        <p:grpSpPr>
          <a:xfrm>
            <a:off x="0" y="162390"/>
            <a:ext cx="8717433" cy="1107034"/>
            <a:chOff x="-38100" y="3720664"/>
            <a:chExt cx="4142212" cy="690756"/>
          </a:xfrm>
          <a:solidFill>
            <a:schemeClr val="accent1"/>
          </a:solidFill>
        </p:grpSpPr>
        <p:sp>
          <p:nvSpPr>
            <p:cNvPr id="24" name="Rectangle 23"/>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25" name="Flowchart: Delay 24"/>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28" name="Title 1">
            <a:extLst>
              <a:ext uri="{FF2B5EF4-FFF2-40B4-BE49-F238E27FC236}">
                <a16:creationId xmlns="" xmlns:a16="http://schemas.microsoft.com/office/drawing/2014/main" id="{48C05B2B-CD05-4C12-A1EF-05C3A00EC9C5}"/>
              </a:ext>
            </a:extLst>
          </p:cNvPr>
          <p:cNvSpPr txBox="1">
            <a:spLocks/>
          </p:cNvSpPr>
          <p:nvPr/>
        </p:nvSpPr>
        <p:spPr>
          <a:xfrm>
            <a:off x="523309" y="404198"/>
            <a:ext cx="7734865"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SƠ ĐỒ KHỐI HỆ THỐNG</a:t>
            </a:r>
            <a:endParaRPr lang="en-US" b="1" spc="0">
              <a:solidFill>
                <a:schemeClr val="bg1"/>
              </a:solidFill>
              <a:latin typeface="+mn-lt"/>
              <a:cs typeface="Times New Roman" panose="02020603050405020304" pitchFamily="18" charset="0"/>
            </a:endParaRPr>
          </a:p>
        </p:txBody>
      </p:sp>
      <p:sp>
        <p:nvSpPr>
          <p:cNvPr id="4"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ooter Placeholder 5">
            <a:extLst>
              <a:ext uri="{FF2B5EF4-FFF2-40B4-BE49-F238E27FC236}">
                <a16:creationId xmlns="" xmlns:a16="http://schemas.microsoft.com/office/drawing/2014/main" id="{12769DEA-F448-42F4-BCD2-2C2DB0DF865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 xmlns:a16="http://schemas.microsoft.com/office/drawing/2014/main" id="{FA61F210-8048-45F4-8E55-22E2E3F93E3A}"/>
              </a:ext>
            </a:extLst>
          </p:cNvPr>
          <p:cNvSpPr>
            <a:spLocks noGrp="1"/>
          </p:cNvSpPr>
          <p:nvPr>
            <p:ph type="sldNum" sz="quarter" idx="11"/>
          </p:nvPr>
        </p:nvSpPr>
        <p:spPr/>
        <p:txBody>
          <a:bodyPr/>
          <a:lstStyle/>
          <a:p>
            <a:fld id="{4B73C415-D670-4716-A5EC-CC4D52CA2BAC}" type="slidenum">
              <a:rPr lang="en-US" noProof="0" smtClean="0"/>
              <a:pPr/>
              <a:t>10</a:t>
            </a:fld>
            <a:endParaRPr lang="en-US" noProof="0"/>
          </a:p>
        </p:txBody>
      </p:sp>
      <p:grpSp>
        <p:nvGrpSpPr>
          <p:cNvPr id="60" name="Group 59"/>
          <p:cNvGrpSpPr/>
          <p:nvPr/>
        </p:nvGrpSpPr>
        <p:grpSpPr>
          <a:xfrm>
            <a:off x="410154" y="1785489"/>
            <a:ext cx="17527133" cy="7192312"/>
            <a:chOff x="495879" y="1785489"/>
            <a:chExt cx="17527133" cy="7192312"/>
          </a:xfrm>
        </p:grpSpPr>
        <p:sp>
          <p:nvSpPr>
            <p:cNvPr id="54" name="Left-Right Arrow 53"/>
            <p:cNvSpPr/>
            <p:nvPr/>
          </p:nvSpPr>
          <p:spPr>
            <a:xfrm>
              <a:off x="12932456" y="5120990"/>
              <a:ext cx="1296011"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95879" y="1785489"/>
              <a:ext cx="1446369" cy="7158445"/>
              <a:chOff x="495879" y="2090292"/>
              <a:chExt cx="1446369" cy="7158445"/>
            </a:xfrm>
          </p:grpSpPr>
          <p:sp>
            <p:nvSpPr>
              <p:cNvPr id="15" name="Rectangle: Rounded Corners 14">
                <a:extLst>
                  <a:ext uri="{FF2B5EF4-FFF2-40B4-BE49-F238E27FC236}">
                    <a16:creationId xmlns="" xmlns:a16="http://schemas.microsoft.com/office/drawing/2014/main" id="{02C030CD-1AD8-437D-9D4C-9D96D3F4E513}"/>
                  </a:ext>
                </a:extLst>
              </p:cNvPr>
              <p:cNvSpPr/>
              <p:nvPr/>
            </p:nvSpPr>
            <p:spPr>
              <a:xfrm>
                <a:off x="495879" y="2090292"/>
                <a:ext cx="1446369" cy="715844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7030A0"/>
                  </a:solidFill>
                </a:endParaRPr>
              </a:p>
            </p:txBody>
          </p:sp>
          <p:sp>
            <p:nvSpPr>
              <p:cNvPr id="17" name="TextBox 16">
                <a:extLst>
                  <a:ext uri="{FF2B5EF4-FFF2-40B4-BE49-F238E27FC236}">
                    <a16:creationId xmlns="" xmlns:a16="http://schemas.microsoft.com/office/drawing/2014/main" id="{FE742EE6-4C9E-49EF-9E2B-415C19FEB03C}"/>
                  </a:ext>
                </a:extLst>
              </p:cNvPr>
              <p:cNvSpPr txBox="1"/>
              <p:nvPr/>
            </p:nvSpPr>
            <p:spPr>
              <a:xfrm rot="16200000">
                <a:off x="-68337" y="7162889"/>
                <a:ext cx="2448967" cy="584775"/>
              </a:xfrm>
              <a:prstGeom prst="rect">
                <a:avLst/>
              </a:prstGeom>
              <a:noFill/>
            </p:spPr>
            <p:txBody>
              <a:bodyPr wrap="square" rtlCol="0">
                <a:spAutoFit/>
              </a:bodyPr>
              <a:lstStyle/>
              <a:p>
                <a:r>
                  <a:rPr lang="en-US" sz="3200" b="1">
                    <a:solidFill>
                      <a:schemeClr val="accent1">
                        <a:lumMod val="50000"/>
                      </a:schemeClr>
                    </a:solidFill>
                  </a:rPr>
                  <a:t>Cảm biến</a:t>
                </a:r>
                <a:endParaRPr lang="vi-VN" sz="3200" b="1">
                  <a:solidFill>
                    <a:schemeClr val="accent1">
                      <a:lumMod val="50000"/>
                    </a:schemeClr>
                  </a:solidFill>
                </a:endParaRPr>
              </a:p>
            </p:txBody>
          </p:sp>
          <p:sp>
            <p:nvSpPr>
              <p:cNvPr id="42" name="TextBox 41">
                <a:extLst>
                  <a:ext uri="{FF2B5EF4-FFF2-40B4-BE49-F238E27FC236}">
                    <a16:creationId xmlns="" xmlns:a16="http://schemas.microsoft.com/office/drawing/2014/main" id="{C79A313C-4447-474C-AE76-AEBC54BE97F2}"/>
                  </a:ext>
                </a:extLst>
              </p:cNvPr>
              <p:cNvSpPr txBox="1"/>
              <p:nvPr/>
            </p:nvSpPr>
            <p:spPr>
              <a:xfrm rot="16200000">
                <a:off x="318134" y="3279684"/>
                <a:ext cx="1796030" cy="584775"/>
              </a:xfrm>
              <a:prstGeom prst="rect">
                <a:avLst/>
              </a:prstGeom>
              <a:noFill/>
            </p:spPr>
            <p:txBody>
              <a:bodyPr wrap="square" rtlCol="0">
                <a:spAutoFit/>
              </a:bodyPr>
              <a:lstStyle/>
              <a:p>
                <a:pPr algn="ctr"/>
                <a:r>
                  <a:rPr lang="en-US" sz="3200" b="1" smtClean="0">
                    <a:solidFill>
                      <a:schemeClr val="accent1">
                        <a:lumMod val="50000"/>
                      </a:schemeClr>
                    </a:solidFill>
                  </a:rPr>
                  <a:t>Thiết bị</a:t>
                </a:r>
                <a:endParaRPr lang="vi-VN" sz="3200" b="1">
                  <a:solidFill>
                    <a:schemeClr val="accent1">
                      <a:lumMod val="50000"/>
                    </a:schemeClr>
                  </a:solidFill>
                </a:endParaRPr>
              </a:p>
            </p:txBody>
          </p:sp>
        </p:grpSp>
        <p:sp>
          <p:nvSpPr>
            <p:cNvPr id="47" name="Left-Right Arrow 53">
              <a:extLst>
                <a:ext uri="{FF2B5EF4-FFF2-40B4-BE49-F238E27FC236}">
                  <a16:creationId xmlns="" xmlns:a16="http://schemas.microsoft.com/office/drawing/2014/main" id="{463F823F-7A62-4143-9640-D8ECEAB57783}"/>
                </a:ext>
              </a:extLst>
            </p:cNvPr>
            <p:cNvSpPr/>
            <p:nvPr/>
          </p:nvSpPr>
          <p:spPr>
            <a:xfrm>
              <a:off x="2176679" y="5120991"/>
              <a:ext cx="1178142"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14448475" y="1819355"/>
              <a:ext cx="3574537" cy="7158446"/>
              <a:chOff x="14448475" y="2090291"/>
              <a:chExt cx="3574537" cy="7158446"/>
            </a:xfrm>
          </p:grpSpPr>
          <p:grpSp>
            <p:nvGrpSpPr>
              <p:cNvPr id="21" name="Group 20">
                <a:extLst>
                  <a:ext uri="{FF2B5EF4-FFF2-40B4-BE49-F238E27FC236}">
                    <a16:creationId xmlns="" xmlns:a16="http://schemas.microsoft.com/office/drawing/2014/main" id="{302BC9F7-ADB5-42E7-87D6-4ACA78231AC8}"/>
                  </a:ext>
                </a:extLst>
              </p:cNvPr>
              <p:cNvGrpSpPr/>
              <p:nvPr/>
            </p:nvGrpSpPr>
            <p:grpSpPr>
              <a:xfrm>
                <a:off x="14448475" y="2090291"/>
                <a:ext cx="3574537" cy="7158446"/>
                <a:chOff x="14373828" y="1750423"/>
                <a:chExt cx="3574537" cy="7158446"/>
              </a:xfrm>
            </p:grpSpPr>
            <p:grpSp>
              <p:nvGrpSpPr>
                <p:cNvPr id="50" name="Group 49"/>
                <p:cNvGrpSpPr/>
                <p:nvPr/>
              </p:nvGrpSpPr>
              <p:grpSpPr>
                <a:xfrm>
                  <a:off x="15696888" y="5805445"/>
                  <a:ext cx="928414" cy="2541906"/>
                  <a:chOff x="14810073" y="3220611"/>
                  <a:chExt cx="928414" cy="2541906"/>
                </a:xfrm>
              </p:grpSpPr>
              <p:pic>
                <p:nvPicPr>
                  <p:cNvPr id="26" name="Picture 2" descr="C:\Users\tiendat\Desktop\icon slide\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0073" y="3220611"/>
                    <a:ext cx="928414" cy="18675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845316" y="5254686"/>
                    <a:ext cx="857927" cy="507831"/>
                  </a:xfrm>
                  <a:prstGeom prst="rect">
                    <a:avLst/>
                  </a:prstGeom>
                  <a:noFill/>
                </p:spPr>
                <p:txBody>
                  <a:bodyPr wrap="none" rtlCol="0">
                    <a:spAutoFit/>
                  </a:bodyPr>
                  <a:lstStyle/>
                  <a:p>
                    <a:r>
                      <a:rPr lang="en-US" b="1" smtClean="0">
                        <a:solidFill>
                          <a:srgbClr val="FFC000"/>
                        </a:solidFill>
                      </a:rPr>
                      <a:t>App</a:t>
                    </a:r>
                    <a:endParaRPr lang="en-US" b="1">
                      <a:solidFill>
                        <a:srgbClr val="FFC000"/>
                      </a:solidFill>
                    </a:endParaRPr>
                  </a:p>
                </p:txBody>
              </p:sp>
            </p:grpSp>
            <p:sp>
              <p:nvSpPr>
                <p:cNvPr id="52" name="TextBox 51"/>
                <p:cNvSpPr txBox="1"/>
                <p:nvPr/>
              </p:nvSpPr>
              <p:spPr>
                <a:xfrm>
                  <a:off x="15131006" y="4650656"/>
                  <a:ext cx="2060179" cy="507831"/>
                </a:xfrm>
                <a:prstGeom prst="rect">
                  <a:avLst/>
                </a:prstGeom>
                <a:noFill/>
              </p:spPr>
              <p:txBody>
                <a:bodyPr wrap="none" rtlCol="0">
                  <a:spAutoFit/>
                </a:bodyPr>
                <a:lstStyle/>
                <a:p>
                  <a:pPr algn="ctr"/>
                  <a:r>
                    <a:rPr lang="en-US" b="1" smtClean="0">
                      <a:solidFill>
                        <a:schemeClr val="tx2">
                          <a:lumMod val="50000"/>
                          <a:lumOff val="50000"/>
                        </a:schemeClr>
                      </a:solidFill>
                    </a:rPr>
                    <a:t>Dashboard</a:t>
                  </a:r>
                  <a:endParaRPr lang="en-US" b="1">
                    <a:solidFill>
                      <a:schemeClr val="tx2">
                        <a:lumMod val="50000"/>
                        <a:lumOff val="50000"/>
                      </a:schemeClr>
                    </a:solidFill>
                  </a:endParaRPr>
                </a:p>
              </p:txBody>
            </p:sp>
            <p:sp>
              <p:nvSpPr>
                <p:cNvPr id="19" name="Rectangle: Rounded Corners 18">
                  <a:extLst>
                    <a:ext uri="{FF2B5EF4-FFF2-40B4-BE49-F238E27FC236}">
                      <a16:creationId xmlns="" xmlns:a16="http://schemas.microsoft.com/office/drawing/2014/main" id="{60CF2A1D-863E-41A3-9708-C67917C38BEA}"/>
                    </a:ext>
                  </a:extLst>
                </p:cNvPr>
                <p:cNvSpPr/>
                <p:nvPr/>
              </p:nvSpPr>
              <p:spPr>
                <a:xfrm>
                  <a:off x="14373828" y="1750423"/>
                  <a:ext cx="3574537" cy="71584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7" name="Group 26"/>
              <p:cNvGrpSpPr/>
              <p:nvPr/>
            </p:nvGrpSpPr>
            <p:grpSpPr>
              <a:xfrm>
                <a:off x="14698696" y="2656335"/>
                <a:ext cx="3074093" cy="2002944"/>
                <a:chOff x="14770703" y="2658774"/>
                <a:chExt cx="3074093" cy="2002944"/>
              </a:xfrm>
            </p:grpSpPr>
            <p:pic>
              <p:nvPicPr>
                <p:cNvPr id="55" name="Picture 10" descr="ThingsBoard - Open-source IoT Platform"/>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000"/>
                          </a14:imgEffect>
                          <a14:imgEffect>
                            <a14:brightnessContrast bright="50000" contrast="-70000"/>
                          </a14:imgEffect>
                        </a14:imgLayer>
                      </a14:imgProps>
                    </a:ext>
                    <a:ext uri="{28A0092B-C50C-407E-A947-70E740481C1C}">
                      <a14:useLocalDpi xmlns:a14="http://schemas.microsoft.com/office/drawing/2010/main" val="0"/>
                    </a:ext>
                  </a:extLst>
                </a:blip>
                <a:srcRect/>
                <a:stretch>
                  <a:fillRect/>
                </a:stretch>
              </p:blipFill>
              <p:spPr bwMode="auto">
                <a:xfrm>
                  <a:off x="14957499" y="2658774"/>
                  <a:ext cx="2887297" cy="183147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6" name="Picture 10" descr="ThingsBoard - Open-source IoT Platfor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70703" y="2830244"/>
                  <a:ext cx="2887297" cy="1831474"/>
                </a:xfrm>
                <a:prstGeom prst="rect">
                  <a:avLst/>
                </a:prstGeom>
                <a:noFill/>
                <a:effectLst>
                  <a:outerShdw blurRad="596900" dist="38100" dir="18900000" algn="bl" rotWithShape="0">
                    <a:schemeClr val="tx1">
                      <a:alpha val="78000"/>
                    </a:schemeClr>
                  </a:outerShdw>
                </a:effectLst>
                <a:extLst>
                  <a:ext uri="{909E8E84-426E-40DD-AFC4-6F175D3DCCD1}">
                    <a14:hiddenFill xmlns:a14="http://schemas.microsoft.com/office/drawing/2010/main">
                      <a:solidFill>
                        <a:srgbClr val="FFFFFF"/>
                      </a:solidFill>
                    </a14:hiddenFill>
                  </a:ext>
                </a:extLst>
              </p:spPr>
            </p:pic>
          </p:grpSp>
        </p:grpSp>
        <p:grpSp>
          <p:nvGrpSpPr>
            <p:cNvPr id="30" name="Group 29"/>
            <p:cNvGrpSpPr/>
            <p:nvPr/>
          </p:nvGrpSpPr>
          <p:grpSpPr>
            <a:xfrm>
              <a:off x="3207231" y="3376493"/>
              <a:ext cx="2580087" cy="4332809"/>
              <a:chOff x="3185778" y="3830860"/>
              <a:chExt cx="2580087" cy="4332809"/>
            </a:xfrm>
          </p:grpSpPr>
          <p:pic>
            <p:nvPicPr>
              <p:cNvPr id="2" name="Picture 1"/>
              <p:cNvPicPr>
                <a:picLocks noChangeAspect="1"/>
              </p:cNvPicPr>
              <p:nvPr/>
            </p:nvPicPr>
            <p:blipFill>
              <a:blip r:embed="rId7"/>
              <a:stretch>
                <a:fillRect/>
              </a:stretch>
            </p:blipFill>
            <p:spPr>
              <a:xfrm rot="5400000">
                <a:off x="2617833" y="4771567"/>
                <a:ext cx="3677307" cy="1795894"/>
              </a:xfrm>
              <a:prstGeom prst="rect">
                <a:avLst/>
              </a:prstGeom>
            </p:spPr>
          </p:pic>
          <p:sp>
            <p:nvSpPr>
              <p:cNvPr id="29" name="TextBox 28"/>
              <p:cNvSpPr txBox="1"/>
              <p:nvPr/>
            </p:nvSpPr>
            <p:spPr>
              <a:xfrm>
                <a:off x="3185778" y="7655838"/>
                <a:ext cx="2580087" cy="507831"/>
              </a:xfrm>
              <a:prstGeom prst="rect">
                <a:avLst/>
              </a:prstGeom>
              <a:noFill/>
            </p:spPr>
            <p:txBody>
              <a:bodyPr wrap="square" rtlCol="0">
                <a:spAutoFit/>
              </a:bodyPr>
              <a:lstStyle/>
              <a:p>
                <a:r>
                  <a:rPr lang="en-US" b="1" smtClean="0">
                    <a:solidFill>
                      <a:schemeClr val="accent6">
                        <a:lumMod val="75000"/>
                      </a:schemeClr>
                    </a:solidFill>
                  </a:rPr>
                  <a:t>Arduino Mega</a:t>
                </a:r>
                <a:endParaRPr lang="en-US" b="1">
                  <a:solidFill>
                    <a:schemeClr val="accent6">
                      <a:lumMod val="75000"/>
                    </a:schemeClr>
                  </a:solidFill>
                </a:endParaRPr>
              </a:p>
            </p:txBody>
          </p:sp>
        </p:grpSp>
        <p:grpSp>
          <p:nvGrpSpPr>
            <p:cNvPr id="31" name="Group 30"/>
            <p:cNvGrpSpPr/>
            <p:nvPr/>
          </p:nvGrpSpPr>
          <p:grpSpPr>
            <a:xfrm>
              <a:off x="7232971" y="5659897"/>
              <a:ext cx="1671840" cy="2972963"/>
              <a:chOff x="7023999" y="6368621"/>
              <a:chExt cx="1671840" cy="2972963"/>
            </a:xfrm>
          </p:grpSpPr>
          <p:pic>
            <p:nvPicPr>
              <p:cNvPr id="4098" name="Picture 2" descr="NodeMCU overview | ThingsBoard Community Edi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650119" y="6918536"/>
                <a:ext cx="2385496" cy="128566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7023999" y="8864530"/>
                <a:ext cx="1671840" cy="477054"/>
              </a:xfrm>
              <a:prstGeom prst="rect">
                <a:avLst/>
              </a:prstGeom>
              <a:noFill/>
            </p:spPr>
            <p:txBody>
              <a:bodyPr wrap="square" rtlCol="0">
                <a:spAutoFit/>
              </a:bodyPr>
              <a:lstStyle/>
              <a:p>
                <a:r>
                  <a:rPr lang="en-US" sz="2500" b="1" smtClean="0">
                    <a:solidFill>
                      <a:schemeClr val="tx2">
                        <a:lumMod val="75000"/>
                        <a:lumOff val="25000"/>
                      </a:schemeClr>
                    </a:solidFill>
                  </a:rPr>
                  <a:t>ESP8266</a:t>
                </a:r>
                <a:endParaRPr lang="en-US" sz="2500" b="1">
                  <a:solidFill>
                    <a:schemeClr val="tx2">
                      <a:lumMod val="75000"/>
                      <a:lumOff val="25000"/>
                    </a:schemeClr>
                  </a:solidFill>
                </a:endParaRPr>
              </a:p>
            </p:txBody>
          </p:sp>
        </p:grpSp>
        <p:grpSp>
          <p:nvGrpSpPr>
            <p:cNvPr id="33" name="Group 32"/>
            <p:cNvGrpSpPr/>
            <p:nvPr/>
          </p:nvGrpSpPr>
          <p:grpSpPr>
            <a:xfrm>
              <a:off x="7031792" y="2742224"/>
              <a:ext cx="2077725" cy="2641922"/>
              <a:chOff x="6693086" y="2292011"/>
              <a:chExt cx="2077725" cy="2641922"/>
            </a:xfrm>
          </p:grpSpPr>
          <p:pic>
            <p:nvPicPr>
              <p:cNvPr id="4104" name="Picture 8" descr="ESP32-CAM AI-Thinker Pinout Guide: GPIOs Usage Explained | Random Nerd  Tutorials"/>
              <p:cNvPicPr>
                <a:picLocks noChangeAspect="1" noChangeArrowheads="1"/>
              </p:cNvPicPr>
              <p:nvPr/>
            </p:nvPicPr>
            <p:blipFill rotWithShape="1">
              <a:blip r:embed="rId9">
                <a:extLst>
                  <a:ext uri="{28A0092B-C50C-407E-A947-70E740481C1C}">
                    <a14:useLocalDpi xmlns:a14="http://schemas.microsoft.com/office/drawing/2010/main" val="0"/>
                  </a:ext>
                </a:extLst>
              </a:blip>
              <a:srcRect l="34418" r="34530"/>
              <a:stretch/>
            </p:blipFill>
            <p:spPr bwMode="auto">
              <a:xfrm>
                <a:off x="6961043" y="2879478"/>
                <a:ext cx="1433587" cy="205445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693086" y="2292011"/>
                <a:ext cx="2077725" cy="477054"/>
              </a:xfrm>
              <a:prstGeom prst="rect">
                <a:avLst/>
              </a:prstGeom>
              <a:noFill/>
            </p:spPr>
            <p:txBody>
              <a:bodyPr wrap="square" rtlCol="0">
                <a:spAutoFit/>
              </a:bodyPr>
              <a:lstStyle/>
              <a:p>
                <a:r>
                  <a:rPr lang="en-US" sz="2500" b="1" smtClean="0">
                    <a:solidFill>
                      <a:schemeClr val="accent3">
                        <a:lumMod val="50000"/>
                      </a:schemeClr>
                    </a:solidFill>
                  </a:rPr>
                  <a:t>ESP32-CAM</a:t>
                </a:r>
                <a:endParaRPr lang="en-US" sz="2500" b="1">
                  <a:solidFill>
                    <a:schemeClr val="accent3">
                      <a:lumMod val="50000"/>
                    </a:schemeClr>
                  </a:solidFill>
                </a:endParaRPr>
              </a:p>
            </p:txBody>
          </p:sp>
        </p:grpSp>
        <p:grpSp>
          <p:nvGrpSpPr>
            <p:cNvPr id="35" name="Group 34"/>
            <p:cNvGrpSpPr/>
            <p:nvPr/>
          </p:nvGrpSpPr>
          <p:grpSpPr>
            <a:xfrm>
              <a:off x="10409463" y="4756898"/>
              <a:ext cx="2348907" cy="1958574"/>
              <a:chOff x="10329685" y="5236004"/>
              <a:chExt cx="2348907" cy="1958574"/>
            </a:xfrm>
          </p:grpSpPr>
          <p:pic>
            <p:nvPicPr>
              <p:cNvPr id="14" name="Picture 13"/>
              <p:cNvPicPr>
                <a:picLocks noChangeAspect="1"/>
              </p:cNvPicPr>
              <p:nvPr/>
            </p:nvPicPr>
            <p:blipFill>
              <a:blip r:embed="rId10"/>
              <a:stretch>
                <a:fillRect/>
              </a:stretch>
            </p:blipFill>
            <p:spPr>
              <a:xfrm>
                <a:off x="10329685" y="5236004"/>
                <a:ext cx="2348907" cy="1375789"/>
              </a:xfrm>
              <a:prstGeom prst="rect">
                <a:avLst/>
              </a:prstGeom>
            </p:spPr>
          </p:pic>
          <p:sp>
            <p:nvSpPr>
              <p:cNvPr id="61" name="TextBox 60"/>
              <p:cNvSpPr txBox="1"/>
              <p:nvPr/>
            </p:nvSpPr>
            <p:spPr>
              <a:xfrm>
                <a:off x="10427033" y="6717524"/>
                <a:ext cx="2212354" cy="477054"/>
              </a:xfrm>
              <a:prstGeom prst="rect">
                <a:avLst/>
              </a:prstGeom>
              <a:noFill/>
            </p:spPr>
            <p:txBody>
              <a:bodyPr wrap="square" rtlCol="0">
                <a:spAutoFit/>
              </a:bodyPr>
              <a:lstStyle/>
              <a:p>
                <a:r>
                  <a:rPr lang="en-US" sz="2500" b="1" smtClean="0">
                    <a:solidFill>
                      <a:schemeClr val="accent1"/>
                    </a:solidFill>
                  </a:rPr>
                  <a:t>ThingsBoard</a:t>
                </a:r>
                <a:endParaRPr lang="en-US" sz="2500" b="1">
                  <a:solidFill>
                    <a:schemeClr val="accent1"/>
                  </a:solidFill>
                </a:endParaRPr>
              </a:p>
            </p:txBody>
          </p:sp>
        </p:grpSp>
        <p:sp>
          <p:nvSpPr>
            <p:cNvPr id="67" name="Left-Right Arrow 53">
              <a:extLst>
                <a:ext uri="{FF2B5EF4-FFF2-40B4-BE49-F238E27FC236}">
                  <a16:creationId xmlns="" xmlns:a16="http://schemas.microsoft.com/office/drawing/2014/main" id="{463F823F-7A62-4143-9640-D8ECEAB57783}"/>
                </a:ext>
              </a:extLst>
            </p:cNvPr>
            <p:cNvSpPr/>
            <p:nvPr/>
          </p:nvSpPr>
          <p:spPr>
            <a:xfrm>
              <a:off x="5594158" y="5894124"/>
              <a:ext cx="1588570"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eft-Right Arrow 53">
              <a:extLst>
                <a:ext uri="{FF2B5EF4-FFF2-40B4-BE49-F238E27FC236}">
                  <a16:creationId xmlns="" xmlns:a16="http://schemas.microsoft.com/office/drawing/2014/main" id="{463F823F-7A62-4143-9640-D8ECEAB57783}"/>
                </a:ext>
              </a:extLst>
            </p:cNvPr>
            <p:cNvSpPr/>
            <p:nvPr/>
          </p:nvSpPr>
          <p:spPr>
            <a:xfrm>
              <a:off x="8803158" y="5897357"/>
              <a:ext cx="1477375"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81623" y="5108620"/>
              <a:ext cx="1176505" cy="830997"/>
            </a:xfrm>
            <a:prstGeom prst="rect">
              <a:avLst/>
            </a:prstGeom>
            <a:noFill/>
          </p:spPr>
          <p:txBody>
            <a:bodyPr wrap="square" rtlCol="0">
              <a:spAutoFit/>
            </a:bodyPr>
            <a:lstStyle/>
            <a:p>
              <a:pPr algn="ctr"/>
              <a:r>
                <a:rPr lang="en-US" sz="2400" smtClean="0">
                  <a:solidFill>
                    <a:srgbClr val="0070C0"/>
                  </a:solidFill>
                </a:rPr>
                <a:t>UART (JSON)</a:t>
              </a:r>
              <a:endParaRPr lang="en-US">
                <a:solidFill>
                  <a:srgbClr val="0070C0"/>
                </a:solidFill>
              </a:endParaRPr>
            </a:p>
          </p:txBody>
        </p:sp>
        <p:sp>
          <p:nvSpPr>
            <p:cNvPr id="74" name="TextBox 73"/>
            <p:cNvSpPr txBox="1"/>
            <p:nvPr/>
          </p:nvSpPr>
          <p:spPr>
            <a:xfrm>
              <a:off x="9034022" y="5314763"/>
              <a:ext cx="1176505" cy="461665"/>
            </a:xfrm>
            <a:prstGeom prst="rect">
              <a:avLst/>
            </a:prstGeom>
            <a:noFill/>
          </p:spPr>
          <p:txBody>
            <a:bodyPr wrap="square" rtlCol="0">
              <a:spAutoFit/>
            </a:bodyPr>
            <a:lstStyle/>
            <a:p>
              <a:pPr algn="ctr"/>
              <a:r>
                <a:rPr lang="en-US" sz="2400" smtClean="0">
                  <a:solidFill>
                    <a:srgbClr val="0070C0"/>
                  </a:solidFill>
                </a:rPr>
                <a:t>MQTT</a:t>
              </a:r>
              <a:endParaRPr lang="en-US">
                <a:solidFill>
                  <a:srgbClr val="0070C0"/>
                </a:solidFill>
              </a:endParaRPr>
            </a:p>
          </p:txBody>
        </p:sp>
        <p:grpSp>
          <p:nvGrpSpPr>
            <p:cNvPr id="59" name="Group 58"/>
            <p:cNvGrpSpPr/>
            <p:nvPr/>
          </p:nvGrpSpPr>
          <p:grpSpPr>
            <a:xfrm>
              <a:off x="10110266" y="1912833"/>
              <a:ext cx="3276250" cy="2738351"/>
              <a:chOff x="10110266" y="1912833"/>
              <a:chExt cx="3276250" cy="2738351"/>
            </a:xfrm>
          </p:grpSpPr>
          <p:grpSp>
            <p:nvGrpSpPr>
              <p:cNvPr id="40" name="Group 39"/>
              <p:cNvGrpSpPr/>
              <p:nvPr/>
            </p:nvGrpSpPr>
            <p:grpSpPr>
              <a:xfrm>
                <a:off x="10110266" y="1912833"/>
                <a:ext cx="3142255" cy="2005657"/>
                <a:chOff x="9776802" y="2731988"/>
                <a:chExt cx="3142255" cy="2005657"/>
              </a:xfrm>
            </p:grpSpPr>
            <p:pic>
              <p:nvPicPr>
                <p:cNvPr id="4102" name="Picture 6" descr="Actions on Google · GitHu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74200" y="3223710"/>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9776802" y="2731988"/>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sp>
            <p:nvSpPr>
              <p:cNvPr id="75" name="TextBox 74"/>
              <p:cNvSpPr txBox="1"/>
              <p:nvPr/>
            </p:nvSpPr>
            <p:spPr>
              <a:xfrm>
                <a:off x="11881490" y="3982960"/>
                <a:ext cx="1505026" cy="461665"/>
              </a:xfrm>
              <a:prstGeom prst="rect">
                <a:avLst/>
              </a:prstGeom>
              <a:noFill/>
            </p:spPr>
            <p:txBody>
              <a:bodyPr wrap="square" rtlCol="0">
                <a:spAutoFit/>
              </a:bodyPr>
              <a:lstStyle/>
              <a:p>
                <a:pPr algn="ctr"/>
                <a:r>
                  <a:rPr lang="en-US" sz="2400" smtClean="0">
                    <a:solidFill>
                      <a:srgbClr val="0070C0"/>
                    </a:solidFill>
                  </a:rPr>
                  <a:t>Webhook</a:t>
                </a:r>
                <a:endParaRPr lang="en-US">
                  <a:solidFill>
                    <a:srgbClr val="0070C0"/>
                  </a:solidFill>
                </a:endParaRPr>
              </a:p>
            </p:txBody>
          </p:sp>
          <p:sp>
            <p:nvSpPr>
              <p:cNvPr id="51" name="Right Arrow 50"/>
              <p:cNvSpPr/>
              <p:nvPr/>
            </p:nvSpPr>
            <p:spPr>
              <a:xfrm rot="5400000">
                <a:off x="11202272" y="3942255"/>
                <a:ext cx="953589" cy="46427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ight Arrow 77"/>
            <p:cNvSpPr/>
            <p:nvPr/>
          </p:nvSpPr>
          <p:spPr>
            <a:xfrm>
              <a:off x="8904811" y="4655043"/>
              <a:ext cx="1396166"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rot="10800000">
              <a:off x="5611853" y="4642641"/>
              <a:ext cx="1493344"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560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832" r="13147" b="27352"/>
          <a:stretch/>
        </p:blipFill>
        <p:spPr>
          <a:xfrm>
            <a:off x="0" y="-29862"/>
            <a:ext cx="18317497" cy="5397052"/>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29497" y="1"/>
            <a:ext cx="18288000" cy="53671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910511"/>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CHI TIẾT</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HỆ THỐNG</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208061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990725" y="4048125"/>
            <a:ext cx="4717272" cy="4920044"/>
            <a:chOff x="942975" y="4374091"/>
            <a:chExt cx="4717272" cy="4920044"/>
          </a:xfrm>
        </p:grpSpPr>
        <p:sp>
          <p:nvSpPr>
            <p:cNvPr id="10" name="Rounded Rectangle 9"/>
            <p:cNvSpPr/>
            <p:nvPr/>
          </p:nvSpPr>
          <p:spPr>
            <a:xfrm>
              <a:off x="942975" y="4374091"/>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29936" y="4797258"/>
              <a:ext cx="3943350" cy="507831"/>
            </a:xfrm>
            <a:prstGeom prst="rect">
              <a:avLst/>
            </a:prstGeom>
            <a:noFill/>
          </p:spPr>
          <p:txBody>
            <a:bodyPr wrap="square" rtlCol="0">
              <a:spAutoFit/>
            </a:bodyPr>
            <a:lstStyle/>
            <a:p>
              <a:pPr algn="ctr"/>
              <a:r>
                <a:rPr lang="en-US" b="1" smtClean="0">
                  <a:solidFill>
                    <a:schemeClr val="accent1">
                      <a:lumMod val="75000"/>
                    </a:schemeClr>
                  </a:solidFill>
                </a:rPr>
                <a:t>Smart home Actions</a:t>
              </a:r>
              <a:endParaRPr lang="en-US" b="1">
                <a:solidFill>
                  <a:schemeClr val="accent1">
                    <a:lumMod val="75000"/>
                  </a:schemeClr>
                </a:solidFill>
              </a:endParaRPr>
            </a:p>
          </p:txBody>
        </p:sp>
        <p:sp>
          <p:nvSpPr>
            <p:cNvPr id="12" name="TextBox 11"/>
            <p:cNvSpPr txBox="1"/>
            <p:nvPr/>
          </p:nvSpPr>
          <p:spPr>
            <a:xfrm>
              <a:off x="1141959" y="5849608"/>
              <a:ext cx="4319304" cy="2754600"/>
            </a:xfrm>
            <a:prstGeom prst="rect">
              <a:avLst/>
            </a:prstGeom>
            <a:noFill/>
          </p:spPr>
          <p:txBody>
            <a:bodyPr wrap="square" rtlCol="0">
              <a:spAutoFit/>
            </a:bodyPr>
            <a:lstStyle/>
            <a:p>
              <a:pPr marL="342900" indent="-342900">
                <a:buFont typeface="Arial" panose="020B0604020202020204" pitchFamily="34" charset="0"/>
                <a:buChar char="•"/>
              </a:pPr>
              <a:r>
                <a:rPr lang="en-US" sz="2500"/>
                <a:t>T</a:t>
              </a:r>
              <a:r>
                <a:rPr lang="en-US" sz="2500" smtClean="0"/>
                <a:t>iện </a:t>
              </a:r>
              <a:r>
                <a:rPr lang="en-US" sz="2500"/>
                <a:t>lợi và nhanh </a:t>
              </a:r>
              <a:r>
                <a:rPr lang="en-US" sz="2500" smtClean="0"/>
                <a:t>chóng</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500" smtClean="0"/>
                <a:t>Các câu lệnh đã được xây dựng sẵn bởi Google</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đơn </a:t>
              </a:r>
              <a:r>
                <a:rPr lang="vi-VN" sz="2400" smtClean="0"/>
                <a:t>giản</a:t>
              </a:r>
              <a:r>
                <a:rPr lang="en-US" sz="2400" smtClean="0"/>
                <a:t>, không tự nhiên</a:t>
              </a:r>
              <a:endParaRPr lang="en-US" sz="2500"/>
            </a:p>
          </p:txBody>
        </p:sp>
      </p:grpSp>
      <p:grpSp>
        <p:nvGrpSpPr>
          <p:cNvPr id="100" name="Group 99"/>
          <p:cNvGrpSpPr/>
          <p:nvPr/>
        </p:nvGrpSpPr>
        <p:grpSpPr>
          <a:xfrm>
            <a:off x="0" y="162390"/>
            <a:ext cx="10553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16091" cy="648000"/>
          </a:xfrm>
        </p:spPr>
        <p:txBody>
          <a:bodyPr/>
          <a:lstStyle/>
          <a:p>
            <a:r>
              <a:rPr lang="en-US" b="1" spc="0" smtClean="0">
                <a:solidFill>
                  <a:schemeClr val="bg1"/>
                </a:solidFill>
                <a:latin typeface="+mn-lt"/>
                <a:cs typeface="Times New Roman" panose="02020603050405020304" pitchFamily="18" charset="0"/>
              </a:rPr>
              <a:t>ĐIỀU KHIỂN BẰNG GIỌNG NÓI</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12</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12</a:t>
            </a:fld>
            <a:endParaRPr lang="en-US" noProof="0"/>
          </a:p>
        </p:txBody>
      </p:sp>
      <p:pic>
        <p:nvPicPr>
          <p:cNvPr id="1026" name="Picture 2" descr="Actions on Google on Twitter: &quot;Here are our top resources for #AoGDevs:  Docs → https://t.co/PQjUBNKkjh Codelabs → https://t.co/to61GBbHyz Videos →  https://t.co/e3mDL9hj2E Blog → https://t.co/fbdVngBnD8 Samples →  https://t.co/NLR07HrsF3 Labs ..."/>
          <p:cNvPicPr>
            <a:picLocks noChangeAspect="1" noChangeArrowheads="1"/>
          </p:cNvPicPr>
          <p:nvPr/>
        </p:nvPicPr>
        <p:blipFill rotWithShape="1">
          <a:blip r:embed="rId3">
            <a:extLst>
              <a:ext uri="{28A0092B-C50C-407E-A947-70E740481C1C}">
                <a14:useLocalDpi xmlns:a14="http://schemas.microsoft.com/office/drawing/2010/main" val="0"/>
              </a:ext>
            </a:extLst>
          </a:blip>
          <a:srcRect l="8366" t="26368" r="7357" b="19599"/>
          <a:stretch/>
        </p:blipFill>
        <p:spPr bwMode="auto">
          <a:xfrm>
            <a:off x="6157844" y="1783713"/>
            <a:ext cx="5396312" cy="15744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6" idx="2"/>
            <a:endCxn id="10" idx="0"/>
          </p:cNvCxnSpPr>
          <p:nvPr/>
        </p:nvCxnSpPr>
        <p:spPr>
          <a:xfrm flipH="1">
            <a:off x="4349361" y="3358198"/>
            <a:ext cx="4506639"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1073212" y="4048125"/>
            <a:ext cx="4717272" cy="4920044"/>
            <a:chOff x="11073212" y="4048125"/>
            <a:chExt cx="4717272" cy="4920044"/>
          </a:xfrm>
        </p:grpSpPr>
        <p:sp>
          <p:nvSpPr>
            <p:cNvPr id="21" name="Rounded Rectangle 20"/>
            <p:cNvSpPr/>
            <p:nvPr/>
          </p:nvSpPr>
          <p:spPr>
            <a:xfrm>
              <a:off x="11073212" y="4048125"/>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360159" y="4471291"/>
              <a:ext cx="4143375" cy="507831"/>
            </a:xfrm>
            <a:prstGeom prst="rect">
              <a:avLst/>
            </a:prstGeom>
            <a:noFill/>
          </p:spPr>
          <p:txBody>
            <a:bodyPr wrap="square" rtlCol="0">
              <a:spAutoFit/>
            </a:bodyPr>
            <a:lstStyle/>
            <a:p>
              <a:pPr algn="ctr"/>
              <a:r>
                <a:rPr lang="en-US" b="1" smtClean="0">
                  <a:solidFill>
                    <a:schemeClr val="accent1">
                      <a:lumMod val="75000"/>
                    </a:schemeClr>
                  </a:solidFill>
                </a:rPr>
                <a:t>Conversational Actions</a:t>
              </a:r>
              <a:endParaRPr lang="en-US" b="1">
                <a:solidFill>
                  <a:schemeClr val="accent1">
                    <a:lumMod val="75000"/>
                  </a:schemeClr>
                </a:solidFill>
              </a:endParaRPr>
            </a:p>
          </p:txBody>
        </p:sp>
        <p:sp>
          <p:nvSpPr>
            <p:cNvPr id="33" name="TextBox 32"/>
            <p:cNvSpPr txBox="1"/>
            <p:nvPr/>
          </p:nvSpPr>
          <p:spPr>
            <a:xfrm>
              <a:off x="11272195" y="5523642"/>
              <a:ext cx="4319304" cy="2000548"/>
            </a:xfrm>
            <a:prstGeom prst="rect">
              <a:avLst/>
            </a:prstGeom>
            <a:noFill/>
          </p:spPr>
          <p:txBody>
            <a:bodyPr wrap="square" rtlCol="0">
              <a:spAutoFit/>
            </a:bodyPr>
            <a:lstStyle/>
            <a:p>
              <a:pPr marL="342900" indent="-342900">
                <a:buFont typeface="Arial" panose="020B0604020202020204" pitchFamily="34" charset="0"/>
                <a:buChar char="•"/>
              </a:pPr>
              <a:r>
                <a:rPr lang="en-US" sz="2500" smtClean="0"/>
                <a:t>Có thể xây dựng các câu lệnh tùy ý theo mục đích sử dụng</a:t>
              </a:r>
            </a:p>
            <a:p>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a:t>
              </a:r>
              <a:r>
                <a:rPr lang="en-US" sz="2400" smtClean="0"/>
                <a:t>tự nhiên hơn</a:t>
              </a:r>
              <a:endParaRPr lang="en-US" sz="2500"/>
            </a:p>
          </p:txBody>
        </p:sp>
      </p:grpSp>
      <p:cxnSp>
        <p:nvCxnSpPr>
          <p:cNvPr id="9" name="Straight Arrow Connector 8"/>
          <p:cNvCxnSpPr>
            <a:stCxn id="1026" idx="2"/>
            <a:endCxn id="21" idx="0"/>
          </p:cNvCxnSpPr>
          <p:nvPr/>
        </p:nvCxnSpPr>
        <p:spPr>
          <a:xfrm>
            <a:off x="8856000" y="3358198"/>
            <a:ext cx="4575848"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9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arn(inVertical)">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anim calcmode="lin" valueType="num">
                                      <p:cBhvr>
                                        <p:cTn id="21" dur="1000" fill="hold"/>
                                        <p:tgtEl>
                                          <p:spTgt spid="43"/>
                                        </p:tgtEl>
                                        <p:attrNameLst>
                                          <p:attrName>ppt_x</p:attrName>
                                        </p:attrNameLst>
                                      </p:cBhvr>
                                      <p:tavLst>
                                        <p:tav tm="0">
                                          <p:val>
                                            <p:strVal val="#ppt_x"/>
                                          </p:val>
                                        </p:tav>
                                        <p:tav tm="100000">
                                          <p:val>
                                            <p:strVal val="#ppt_x"/>
                                          </p:val>
                                        </p:tav>
                                      </p:tavLst>
                                    </p:anim>
                                    <p:anim calcmode="lin" valueType="num">
                                      <p:cBhvr>
                                        <p:cTn id="22" dur="1000" fill="hold"/>
                                        <p:tgtEl>
                                          <p:spTgt spid="4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99441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8973116" cy="648000"/>
          </a:xfrm>
        </p:spPr>
        <p:txBody>
          <a:bodyPr/>
          <a:lstStyle/>
          <a:p>
            <a:r>
              <a:rPr lang="en-US" b="1" spc="0" smtClean="0">
                <a:solidFill>
                  <a:schemeClr val="bg1"/>
                </a:solidFill>
                <a:latin typeface="+mn-lt"/>
                <a:cs typeface="Times New Roman" panose="02020603050405020304" pitchFamily="18" charset="0"/>
              </a:rPr>
              <a:t>CONVERSATIONAL ACTIONS</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13</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13</a:t>
            </a:fld>
            <a:endParaRPr lang="en-US" noProof="0"/>
          </a:p>
        </p:txBody>
      </p:sp>
      <p:grpSp>
        <p:nvGrpSpPr>
          <p:cNvPr id="16" name="Group 15"/>
          <p:cNvGrpSpPr/>
          <p:nvPr/>
        </p:nvGrpSpPr>
        <p:grpSpPr>
          <a:xfrm>
            <a:off x="3894389" y="3897073"/>
            <a:ext cx="11282531" cy="3023329"/>
            <a:chOff x="4260849" y="1997248"/>
            <a:chExt cx="10437914" cy="2622897"/>
          </a:xfrm>
        </p:grpSpPr>
        <p:pic>
          <p:nvPicPr>
            <p:cNvPr id="2054" name="Picture 6" descr="Conversational Actions (Dialogflow) | Dialogflow and legacy Actions SDK |  Google Develo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849" y="1997248"/>
              <a:ext cx="10203069" cy="262289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2831862" y="2971801"/>
              <a:ext cx="1866901" cy="1474104"/>
              <a:chOff x="12831862" y="2971801"/>
              <a:chExt cx="1866901" cy="1474104"/>
            </a:xfrm>
          </p:grpSpPr>
          <p:pic>
            <p:nvPicPr>
              <p:cNvPr id="13" name="Picture 12"/>
              <p:cNvPicPr>
                <a:picLocks noChangeAspect="1"/>
              </p:cNvPicPr>
              <p:nvPr/>
            </p:nvPicPr>
            <p:blipFill>
              <a:blip r:embed="rId4"/>
              <a:stretch>
                <a:fillRect/>
              </a:stretch>
            </p:blipFill>
            <p:spPr>
              <a:xfrm>
                <a:off x="13011359" y="2971801"/>
                <a:ext cx="1507909" cy="838200"/>
              </a:xfrm>
              <a:prstGeom prst="rect">
                <a:avLst/>
              </a:prstGeom>
            </p:spPr>
          </p:pic>
          <p:sp>
            <p:nvSpPr>
              <p:cNvPr id="14" name="TextBox 13"/>
              <p:cNvSpPr txBox="1"/>
              <p:nvPr/>
            </p:nvSpPr>
            <p:spPr>
              <a:xfrm>
                <a:off x="12831862" y="3984240"/>
                <a:ext cx="1866901" cy="461665"/>
              </a:xfrm>
              <a:prstGeom prst="rect">
                <a:avLst/>
              </a:prstGeom>
              <a:noFill/>
            </p:spPr>
            <p:txBody>
              <a:bodyPr wrap="square" rtlCol="0">
                <a:spAutoFit/>
              </a:bodyPr>
              <a:lstStyle/>
              <a:p>
                <a:pPr algn="ctr"/>
                <a:r>
                  <a:rPr lang="en-US" sz="2400" smtClean="0">
                    <a:solidFill>
                      <a:schemeClr val="tx1">
                        <a:lumMod val="50000"/>
                        <a:lumOff val="50000"/>
                      </a:schemeClr>
                    </a:solidFill>
                  </a:rPr>
                  <a:t>ThingsBoard</a:t>
                </a:r>
                <a:endParaRPr lang="en-US" sz="2400">
                  <a:solidFill>
                    <a:schemeClr val="tx1">
                      <a:lumMod val="50000"/>
                      <a:lumOff val="50000"/>
                    </a:schemeClr>
                  </a:solidFill>
                </a:endParaRPr>
              </a:p>
            </p:txBody>
          </p:sp>
        </p:grpSp>
      </p:grpSp>
      <p:grpSp>
        <p:nvGrpSpPr>
          <p:cNvPr id="17" name="Group 16"/>
          <p:cNvGrpSpPr/>
          <p:nvPr/>
        </p:nvGrpSpPr>
        <p:grpSpPr>
          <a:xfrm>
            <a:off x="1705419" y="4642896"/>
            <a:ext cx="13894015" cy="4771056"/>
            <a:chOff x="861891" y="2778143"/>
            <a:chExt cx="13894015" cy="4771056"/>
          </a:xfrm>
        </p:grpSpPr>
        <p:grpSp>
          <p:nvGrpSpPr>
            <p:cNvPr id="18" name="Group 17"/>
            <p:cNvGrpSpPr/>
            <p:nvPr/>
          </p:nvGrpSpPr>
          <p:grpSpPr>
            <a:xfrm>
              <a:off x="7266215" y="4059821"/>
              <a:ext cx="2677885" cy="2184231"/>
              <a:chOff x="7810499" y="4376057"/>
              <a:chExt cx="2677885" cy="2184231"/>
            </a:xfrm>
          </p:grpSpPr>
          <p:pic>
            <p:nvPicPr>
              <p:cNvPr id="31" name="Picture 30"/>
              <p:cNvPicPr>
                <a:picLocks noChangeAspect="1"/>
              </p:cNvPicPr>
              <p:nvPr/>
            </p:nvPicPr>
            <p:blipFill rotWithShape="1">
              <a:blip r:embed="rId5"/>
              <a:srcRect l="11905" t="14191" r="11396" b="13174"/>
              <a:stretch/>
            </p:blipFill>
            <p:spPr>
              <a:xfrm>
                <a:off x="8327571" y="4376057"/>
                <a:ext cx="1643743" cy="1556657"/>
              </a:xfrm>
              <a:prstGeom prst="rect">
                <a:avLst/>
              </a:prstGeom>
            </p:spPr>
          </p:pic>
          <p:sp>
            <p:nvSpPr>
              <p:cNvPr id="32" name="TextBox 31"/>
              <p:cNvSpPr txBox="1"/>
              <p:nvPr/>
            </p:nvSpPr>
            <p:spPr>
              <a:xfrm>
                <a:off x="7810499" y="6052457"/>
                <a:ext cx="2677885" cy="507831"/>
              </a:xfrm>
              <a:prstGeom prst="rect">
                <a:avLst/>
              </a:prstGeom>
              <a:noFill/>
            </p:spPr>
            <p:txBody>
              <a:bodyPr wrap="square" rtlCol="0">
                <a:spAutoFit/>
              </a:bodyPr>
              <a:lstStyle/>
              <a:p>
                <a:pPr algn="ctr"/>
                <a:r>
                  <a:rPr lang="en-US" b="1" smtClean="0">
                    <a:solidFill>
                      <a:schemeClr val="tx1">
                        <a:lumMod val="65000"/>
                        <a:lumOff val="35000"/>
                      </a:schemeClr>
                    </a:solidFill>
                  </a:rPr>
                  <a:t>Assistant NLU</a:t>
                </a:r>
                <a:endParaRPr lang="en-US" b="1">
                  <a:solidFill>
                    <a:schemeClr val="tx1">
                      <a:lumMod val="65000"/>
                      <a:lumOff val="35000"/>
                    </a:schemeClr>
                  </a:solidFill>
                </a:endParaRPr>
              </a:p>
            </p:txBody>
          </p:sp>
        </p:grpSp>
        <p:sp>
          <p:nvSpPr>
            <p:cNvPr id="19" name="TextBox 18"/>
            <p:cNvSpPr txBox="1"/>
            <p:nvPr/>
          </p:nvSpPr>
          <p:spPr>
            <a:xfrm>
              <a:off x="861891" y="3811675"/>
              <a:ext cx="4776909" cy="461665"/>
            </a:xfrm>
            <a:prstGeom prst="rect">
              <a:avLst/>
            </a:prstGeom>
            <a:noFill/>
          </p:spPr>
          <p:txBody>
            <a:bodyPr wrap="square" rtlCol="0">
              <a:spAutoFit/>
            </a:bodyPr>
            <a:lstStyle/>
            <a:p>
              <a:r>
                <a:rPr lang="en-US" sz="2400" smtClean="0"/>
                <a:t>Turn </a:t>
              </a:r>
              <a:r>
                <a:rPr lang="en-US" sz="2400" b="1" smtClean="0">
                  <a:solidFill>
                    <a:schemeClr val="accent6">
                      <a:lumMod val="75000"/>
                    </a:schemeClr>
                  </a:solidFill>
                </a:rPr>
                <a:t>on</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livingroom light</a:t>
              </a:r>
              <a:endParaRPr lang="en-US" sz="2400" b="1">
                <a:solidFill>
                  <a:schemeClr val="accent1">
                    <a:lumMod val="75000"/>
                  </a:schemeClr>
                </a:solidFill>
              </a:endParaRPr>
            </a:p>
          </p:txBody>
        </p:sp>
        <p:sp>
          <p:nvSpPr>
            <p:cNvPr id="20" name="TextBox 19"/>
            <p:cNvSpPr txBox="1"/>
            <p:nvPr/>
          </p:nvSpPr>
          <p:spPr>
            <a:xfrm>
              <a:off x="861891" y="4900906"/>
              <a:ext cx="4776910" cy="461665"/>
            </a:xfrm>
            <a:prstGeom prst="rect">
              <a:avLst/>
            </a:prstGeom>
            <a:noFill/>
          </p:spPr>
          <p:txBody>
            <a:bodyPr wrap="square" rtlCol="0">
              <a:spAutoFit/>
            </a:bodyPr>
            <a:lstStyle/>
            <a:p>
              <a:r>
                <a:rPr lang="en-US" sz="2400" b="1" smtClean="0">
                  <a:solidFill>
                    <a:schemeClr val="accent6">
                      <a:lumMod val="75000"/>
                    </a:schemeClr>
                  </a:solidFill>
                </a:rPr>
                <a:t>Close</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front door</a:t>
              </a:r>
              <a:endParaRPr lang="en-US" sz="2400" b="1">
                <a:solidFill>
                  <a:schemeClr val="accent1">
                    <a:lumMod val="75000"/>
                  </a:schemeClr>
                </a:solidFill>
              </a:endParaRPr>
            </a:p>
          </p:txBody>
        </p:sp>
        <p:sp>
          <p:nvSpPr>
            <p:cNvPr id="21" name="TextBox 20"/>
            <p:cNvSpPr txBox="1"/>
            <p:nvPr/>
          </p:nvSpPr>
          <p:spPr>
            <a:xfrm>
              <a:off x="861891" y="5990137"/>
              <a:ext cx="4776909" cy="461665"/>
            </a:xfrm>
            <a:prstGeom prst="rect">
              <a:avLst/>
            </a:prstGeom>
            <a:noFill/>
          </p:spPr>
          <p:txBody>
            <a:bodyPr wrap="square" rtlCol="0">
              <a:spAutoFit/>
            </a:bodyPr>
            <a:lstStyle/>
            <a:p>
              <a:r>
                <a:rPr lang="en-US" sz="2400" smtClean="0"/>
                <a:t>What’s the </a:t>
              </a:r>
              <a:r>
                <a:rPr lang="en-US" sz="2400" b="1" smtClean="0">
                  <a:solidFill>
                    <a:schemeClr val="accent3">
                      <a:lumMod val="50000"/>
                    </a:schemeClr>
                  </a:solidFill>
                </a:rPr>
                <a:t>weather</a:t>
              </a:r>
              <a:r>
                <a:rPr lang="en-US" sz="2400" smtClean="0"/>
                <a:t> like </a:t>
              </a:r>
              <a:r>
                <a:rPr lang="en-US" sz="2400" b="1" smtClean="0">
                  <a:solidFill>
                    <a:schemeClr val="accent5">
                      <a:lumMod val="50000"/>
                    </a:schemeClr>
                  </a:solidFill>
                </a:rPr>
                <a:t>today</a:t>
              </a:r>
              <a:r>
                <a:rPr lang="en-US" sz="2400" smtClean="0"/>
                <a:t>? </a:t>
              </a:r>
              <a:endParaRPr lang="en-US" sz="2400" b="1">
                <a:solidFill>
                  <a:schemeClr val="accent1">
                    <a:lumMod val="75000"/>
                  </a:schemeClr>
                </a:solidFill>
              </a:endParaRPr>
            </a:p>
          </p:txBody>
        </p:sp>
        <p:cxnSp>
          <p:nvCxnSpPr>
            <p:cNvPr id="22" name="Straight Arrow Connector 21"/>
            <p:cNvCxnSpPr>
              <a:stCxn id="21" idx="3"/>
            </p:cNvCxnSpPr>
            <p:nvPr/>
          </p:nvCxnSpPr>
          <p:spPr>
            <a:xfrm flipV="1">
              <a:off x="5638800" y="5616480"/>
              <a:ext cx="1541929" cy="6044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3"/>
            </p:cNvCxnSpPr>
            <p:nvPr/>
          </p:nvCxnSpPr>
          <p:spPr>
            <a:xfrm>
              <a:off x="5638801" y="5131739"/>
              <a:ext cx="1541928" cy="31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3"/>
            </p:cNvCxnSpPr>
            <p:nvPr/>
          </p:nvCxnSpPr>
          <p:spPr>
            <a:xfrm>
              <a:off x="5638800" y="4042508"/>
              <a:ext cx="1541929" cy="672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879106" y="5163671"/>
              <a:ext cx="18076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1957638" y="2778143"/>
              <a:ext cx="2798268" cy="4771056"/>
              <a:chOff x="11957638" y="2790921"/>
              <a:chExt cx="2798268" cy="4771056"/>
            </a:xfrm>
          </p:grpSpPr>
          <p:sp>
            <p:nvSpPr>
              <p:cNvPr id="29" name="Rounded Rectangle 28"/>
              <p:cNvSpPr/>
              <p:nvPr/>
            </p:nvSpPr>
            <p:spPr>
              <a:xfrm>
                <a:off x="11957638" y="2790921"/>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Control Devices Intent</a:t>
                </a:r>
              </a:p>
              <a:p>
                <a:pPr algn="ctr"/>
                <a:endParaRPr lang="en-US" sz="2400" b="1" smtClean="0">
                  <a:solidFill>
                    <a:schemeClr val="tx1"/>
                  </a:solidFill>
                </a:endParaRPr>
              </a:p>
              <a:p>
                <a:pPr algn="ctr"/>
                <a:r>
                  <a:rPr lang="en-US" sz="2400" b="1" smtClean="0">
                    <a:solidFill>
                      <a:srgbClr val="C00000"/>
                    </a:solidFill>
                  </a:rPr>
                  <a:t>$status</a:t>
                </a:r>
              </a:p>
              <a:p>
                <a:pPr algn="ctr"/>
                <a:r>
                  <a:rPr lang="en-US" sz="2400" b="1" smtClean="0">
                    <a:solidFill>
                      <a:schemeClr val="accent1">
                        <a:lumMod val="50000"/>
                      </a:schemeClr>
                    </a:solidFill>
                  </a:rPr>
                  <a:t>$device</a:t>
                </a:r>
                <a:endParaRPr lang="en-US" sz="2400" b="1">
                  <a:solidFill>
                    <a:schemeClr val="accent1">
                      <a:lumMod val="50000"/>
                    </a:schemeClr>
                  </a:solidFill>
                </a:endParaRPr>
              </a:p>
            </p:txBody>
          </p:sp>
          <p:sp>
            <p:nvSpPr>
              <p:cNvPr id="30" name="Rounded Rectangle 29"/>
              <p:cNvSpPr/>
              <p:nvPr/>
            </p:nvSpPr>
            <p:spPr>
              <a:xfrm>
                <a:off x="11957638" y="5341627"/>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accent3">
                        <a:lumMod val="50000"/>
                      </a:schemeClr>
                    </a:solidFill>
                  </a:rPr>
                  <a:t>Forecast Intent</a:t>
                </a:r>
              </a:p>
              <a:p>
                <a:pPr algn="ctr"/>
                <a:endParaRPr lang="en-US" sz="2400" b="1" smtClean="0">
                  <a:solidFill>
                    <a:schemeClr val="tx1"/>
                  </a:solidFill>
                </a:endParaRPr>
              </a:p>
              <a:p>
                <a:pPr algn="ctr"/>
                <a:r>
                  <a:rPr lang="en-US" sz="2400" b="1" smtClean="0">
                    <a:solidFill>
                      <a:schemeClr val="accent5">
                        <a:lumMod val="75000"/>
                      </a:schemeClr>
                    </a:solidFill>
                  </a:rPr>
                  <a:t>$time</a:t>
                </a:r>
              </a:p>
            </p:txBody>
          </p:sp>
        </p:grpSp>
        <p:sp>
          <p:nvSpPr>
            <p:cNvPr id="28" name="TextBox 27"/>
            <p:cNvSpPr txBox="1"/>
            <p:nvPr/>
          </p:nvSpPr>
          <p:spPr>
            <a:xfrm>
              <a:off x="9732471" y="4656358"/>
              <a:ext cx="1954306" cy="461665"/>
            </a:xfrm>
            <a:prstGeom prst="rect">
              <a:avLst/>
            </a:prstGeom>
            <a:noFill/>
          </p:spPr>
          <p:txBody>
            <a:bodyPr wrap="square" rtlCol="0">
              <a:spAutoFit/>
            </a:bodyPr>
            <a:lstStyle/>
            <a:p>
              <a:pPr algn="ctr"/>
              <a:r>
                <a:rPr lang="en-US" sz="2400" smtClean="0"/>
                <a:t>Match intent</a:t>
              </a:r>
              <a:endParaRPr lang="en-US" sz="2400"/>
            </a:p>
          </p:txBody>
        </p:sp>
      </p:grpSp>
      <p:grpSp>
        <p:nvGrpSpPr>
          <p:cNvPr id="33" name="Group 32"/>
          <p:cNvGrpSpPr/>
          <p:nvPr/>
        </p:nvGrpSpPr>
        <p:grpSpPr>
          <a:xfrm>
            <a:off x="10612196" y="1542171"/>
            <a:ext cx="5199265" cy="6543551"/>
            <a:chOff x="9732471" y="1291193"/>
            <a:chExt cx="5199265" cy="6543551"/>
          </a:xfrm>
        </p:grpSpPr>
        <p:sp>
          <p:nvSpPr>
            <p:cNvPr id="34" name="Rounded Rectangle 33"/>
            <p:cNvSpPr/>
            <p:nvPr/>
          </p:nvSpPr>
          <p:spPr>
            <a:xfrm>
              <a:off x="9732471" y="2374611"/>
              <a:ext cx="5199265" cy="5460133"/>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rotWithShape="1">
            <a:blip r:embed="rId6"/>
            <a:srcRect t="17726" b="16521"/>
            <a:stretch/>
          </p:blipFill>
          <p:spPr>
            <a:xfrm>
              <a:off x="10689040" y="1291193"/>
              <a:ext cx="3286125" cy="914401"/>
            </a:xfrm>
            <a:prstGeom prst="rect">
              <a:avLst/>
            </a:prstGeom>
          </p:spPr>
        </p:pic>
      </p:grpSp>
    </p:spTree>
    <p:extLst>
      <p:ext uri="{BB962C8B-B14F-4D97-AF65-F5344CB8AC3E}">
        <p14:creationId xmlns:p14="http://schemas.microsoft.com/office/powerpoint/2010/main" val="17582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42"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4.16667E-6 -1.60494E-6 L -4.16667E-6 -0.25 " pathEditMode="relative" rAng="0" ptsTypes="AA">
                                      <p:cBhvr>
                                        <p:cTn id="19" dur="1500" fill="hold"/>
                                        <p:tgtEl>
                                          <p:spTgt spid="16"/>
                                        </p:tgtEl>
                                        <p:attrNameLst>
                                          <p:attrName>ppt_x</p:attrName>
                                          <p:attrName>ppt_y</p:attrName>
                                        </p:attrNameLst>
                                      </p:cBhvr>
                                      <p:rCtr x="0" y="-12500"/>
                                    </p:animMotion>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xit" presetSubtype="0" fill="hold" nodeType="clickEffect">
                                  <p:stCondLst>
                                    <p:cond delay="0"/>
                                  </p:stCondLst>
                                  <p:childTnLst>
                                    <p:animEffect transition="out" filter="fade">
                                      <p:cBhvr>
                                        <p:cTn id="29" dur="1000"/>
                                        <p:tgtEl>
                                          <p:spTgt spid="16"/>
                                        </p:tgtEl>
                                      </p:cBhvr>
                                    </p:animEffect>
                                    <p:anim calcmode="lin" valueType="num">
                                      <p:cBhvr>
                                        <p:cTn id="30" dur="1000"/>
                                        <p:tgtEl>
                                          <p:spTgt spid="16"/>
                                        </p:tgtEl>
                                        <p:attrNameLst>
                                          <p:attrName>ppt_x</p:attrName>
                                        </p:attrNameLst>
                                      </p:cBhvr>
                                      <p:tavLst>
                                        <p:tav tm="0">
                                          <p:val>
                                            <p:strVal val="ppt_x"/>
                                          </p:val>
                                        </p:tav>
                                        <p:tav tm="100000">
                                          <p:val>
                                            <p:strVal val="ppt_x"/>
                                          </p:val>
                                        </p:tav>
                                      </p:tavLst>
                                    </p:anim>
                                    <p:anim calcmode="lin" valueType="num">
                                      <p:cBhvr>
                                        <p:cTn id="31" dur="1000"/>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par>
                                <p:cTn id="33" presetID="64" presetClass="path" presetSubtype="0" accel="50000" decel="50000" fill="hold" nodeType="withEffect">
                                  <p:stCondLst>
                                    <p:cond delay="0"/>
                                  </p:stCondLst>
                                  <p:childTnLst>
                                    <p:animMotion origin="layout" path="M -2.77778E-7 9.87654E-7 L 0.00104 -0.16096 " pathEditMode="relative" rAng="0" ptsTypes="AA">
                                      <p:cBhvr>
                                        <p:cTn id="34" dur="1000" fill="hold"/>
                                        <p:tgtEl>
                                          <p:spTgt spid="17"/>
                                        </p:tgtEl>
                                        <p:attrNameLst>
                                          <p:attrName>ppt_x</p:attrName>
                                          <p:attrName>ppt_y</p:attrName>
                                        </p:attrNameLst>
                                      </p:cBhvr>
                                      <p:rCtr x="52" y="-8056"/>
                                    </p:animMotion>
                                  </p:childTnLst>
                                </p:cTn>
                              </p:par>
                              <p:par>
                                <p:cTn id="35" presetID="42"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5540188"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4505890" cy="648000"/>
          </a:xfrm>
        </p:spPr>
        <p:txBody>
          <a:bodyPr/>
          <a:lstStyle/>
          <a:p>
            <a:r>
              <a:rPr lang="en-US" b="1" spc="0" smtClean="0">
                <a:solidFill>
                  <a:schemeClr val="bg1"/>
                </a:solidFill>
                <a:latin typeface="+mn-lt"/>
                <a:cs typeface="Times New Roman" panose="02020603050405020304" pitchFamily="18" charset="0"/>
              </a:rPr>
              <a:t>DIALOGFLOW</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14</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14</a:t>
            </a:fld>
            <a:endParaRPr lang="en-US" noProof="0"/>
          </a:p>
        </p:txBody>
      </p:sp>
      <p:pic>
        <p:nvPicPr>
          <p:cNvPr id="5" name="Picture 4"/>
          <p:cNvPicPr>
            <a:picLocks noChangeAspect="1"/>
          </p:cNvPicPr>
          <p:nvPr/>
        </p:nvPicPr>
        <p:blipFill>
          <a:blip r:embed="rId3"/>
          <a:stretch>
            <a:fillRect/>
          </a:stretch>
        </p:blipFill>
        <p:spPr>
          <a:xfrm>
            <a:off x="1239254" y="3068450"/>
            <a:ext cx="9763125" cy="4867275"/>
          </a:xfrm>
          <a:prstGeom prst="rect">
            <a:avLst/>
          </a:prstGeom>
        </p:spPr>
      </p:pic>
      <p:grpSp>
        <p:nvGrpSpPr>
          <p:cNvPr id="9" name="Group 8"/>
          <p:cNvGrpSpPr/>
          <p:nvPr/>
        </p:nvGrpSpPr>
        <p:grpSpPr>
          <a:xfrm>
            <a:off x="1239254" y="2033013"/>
            <a:ext cx="4776909" cy="1382541"/>
            <a:chOff x="1239254" y="2033013"/>
            <a:chExt cx="4776909" cy="1382541"/>
          </a:xfrm>
        </p:grpSpPr>
        <p:sp>
          <p:nvSpPr>
            <p:cNvPr id="11" name="TextBox 10"/>
            <p:cNvSpPr txBox="1"/>
            <p:nvPr/>
          </p:nvSpPr>
          <p:spPr>
            <a:xfrm>
              <a:off x="1239254" y="2033013"/>
              <a:ext cx="4776909" cy="461665"/>
            </a:xfrm>
            <a:prstGeom prst="rect">
              <a:avLst/>
            </a:prstGeom>
            <a:noFill/>
          </p:spPr>
          <p:txBody>
            <a:bodyPr wrap="square" rtlCol="0">
              <a:spAutoFit/>
            </a:bodyPr>
            <a:lstStyle/>
            <a:p>
              <a:r>
                <a:rPr lang="en-US" sz="2400" smtClean="0"/>
                <a:t>Turn </a:t>
              </a:r>
              <a:r>
                <a:rPr lang="en-US" sz="2400" b="1" smtClean="0">
                  <a:solidFill>
                    <a:schemeClr val="accent6">
                      <a:lumMod val="75000"/>
                    </a:schemeClr>
                  </a:solidFill>
                </a:rPr>
                <a:t>on</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livingroom light</a:t>
              </a:r>
              <a:endParaRPr lang="en-US" sz="2400" b="1">
                <a:solidFill>
                  <a:schemeClr val="accent1">
                    <a:lumMod val="75000"/>
                  </a:schemeClr>
                </a:solidFill>
              </a:endParaRPr>
            </a:p>
          </p:txBody>
        </p:sp>
        <p:cxnSp>
          <p:nvCxnSpPr>
            <p:cNvPr id="7" name="Curved Connector 6"/>
            <p:cNvCxnSpPr>
              <a:endCxn id="11" idx="2"/>
            </p:cNvCxnSpPr>
            <p:nvPr/>
          </p:nvCxnSpPr>
          <p:spPr>
            <a:xfrm rot="5400000" flipH="1" flipV="1">
              <a:off x="2890864" y="2678709"/>
              <a:ext cx="920875" cy="55281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720352" y="4737870"/>
            <a:ext cx="2223248" cy="2332354"/>
            <a:chOff x="3720352" y="4737870"/>
            <a:chExt cx="2223248" cy="2332354"/>
          </a:xfrm>
        </p:grpSpPr>
        <p:sp>
          <p:nvSpPr>
            <p:cNvPr id="12" name="Rectangle 11"/>
            <p:cNvSpPr/>
            <p:nvPr/>
          </p:nvSpPr>
          <p:spPr>
            <a:xfrm>
              <a:off x="3720352" y="4737870"/>
              <a:ext cx="2223248" cy="72835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a:t>Control_Devices</a:t>
              </a:r>
            </a:p>
          </p:txBody>
        </p:sp>
        <p:sp>
          <p:nvSpPr>
            <p:cNvPr id="18" name="Rectangle 17"/>
            <p:cNvSpPr/>
            <p:nvPr/>
          </p:nvSpPr>
          <p:spPr>
            <a:xfrm>
              <a:off x="3720352" y="5544668"/>
              <a:ext cx="2223248" cy="72835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Get_Status</a:t>
              </a:r>
              <a:endParaRPr lang="en-US" sz="1900" b="1"/>
            </a:p>
          </p:txBody>
        </p:sp>
        <p:sp>
          <p:nvSpPr>
            <p:cNvPr id="19" name="Rectangle 18"/>
            <p:cNvSpPr/>
            <p:nvPr/>
          </p:nvSpPr>
          <p:spPr>
            <a:xfrm>
              <a:off x="3720352" y="6341866"/>
              <a:ext cx="2223248" cy="72835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Default</a:t>
              </a:r>
              <a:endParaRPr lang="en-US" sz="1900" b="1"/>
            </a:p>
          </p:txBody>
        </p:sp>
      </p:grpSp>
      <p:grpSp>
        <p:nvGrpSpPr>
          <p:cNvPr id="15" name="Group 14"/>
          <p:cNvGrpSpPr/>
          <p:nvPr/>
        </p:nvGrpSpPr>
        <p:grpSpPr>
          <a:xfrm>
            <a:off x="7031119" y="4430841"/>
            <a:ext cx="3739412" cy="847142"/>
            <a:chOff x="10702729" y="4314299"/>
            <a:chExt cx="3739412" cy="847142"/>
          </a:xfrm>
        </p:grpSpPr>
        <p:sp>
          <p:nvSpPr>
            <p:cNvPr id="21" name="Round Same Side Corner Rectangle 20"/>
            <p:cNvSpPr/>
            <p:nvPr/>
          </p:nvSpPr>
          <p:spPr>
            <a:xfrm>
              <a:off x="10702729" y="4314299"/>
              <a:ext cx="3739412" cy="847142"/>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            </a:t>
              </a:r>
              <a:r>
                <a:rPr lang="en-US" sz="2400" b="1" smtClean="0"/>
                <a:t>Control_Devices</a:t>
              </a:r>
              <a:endParaRPr lang="en-US" sz="1900" b="1"/>
            </a:p>
          </p:txBody>
        </p:sp>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1842" y1="75949" x2="61842" y2="75949"/>
                        </a14:backgroundRemoval>
                      </a14:imgEffect>
                      <a14:imgEffect>
                        <a14:brightnessContrast bright="100000"/>
                      </a14:imgEffect>
                    </a14:imgLayer>
                  </a14:imgProps>
                </a:ext>
              </a:extLst>
            </a:blip>
            <a:stretch>
              <a:fillRect/>
            </a:stretch>
          </p:blipFill>
          <p:spPr>
            <a:xfrm>
              <a:off x="11002379" y="4487032"/>
              <a:ext cx="482625" cy="501676"/>
            </a:xfrm>
            <a:prstGeom prst="rect">
              <a:avLst/>
            </a:prstGeom>
          </p:spPr>
        </p:pic>
      </p:grpSp>
      <p:grpSp>
        <p:nvGrpSpPr>
          <p:cNvPr id="32" name="Group 31"/>
          <p:cNvGrpSpPr/>
          <p:nvPr/>
        </p:nvGrpSpPr>
        <p:grpSpPr>
          <a:xfrm>
            <a:off x="10158549" y="876670"/>
            <a:ext cx="6545077" cy="4836248"/>
            <a:chOff x="10158549" y="876670"/>
            <a:chExt cx="6545077" cy="4836248"/>
          </a:xfrm>
        </p:grpSpPr>
        <p:pic>
          <p:nvPicPr>
            <p:cNvPr id="16" name="Picture 15"/>
            <p:cNvPicPr>
              <a:picLocks noChangeAspect="1"/>
            </p:cNvPicPr>
            <p:nvPr/>
          </p:nvPicPr>
          <p:blipFill rotWithShape="1">
            <a:blip r:embed="rId6"/>
            <a:srcRect t="34212"/>
            <a:stretch/>
          </p:blipFill>
          <p:spPr>
            <a:xfrm rot="304137">
              <a:off x="12948873" y="876670"/>
              <a:ext cx="3754753" cy="26136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25" name="Curved Connector 24"/>
            <p:cNvCxnSpPr/>
            <p:nvPr/>
          </p:nvCxnSpPr>
          <p:spPr>
            <a:xfrm flipV="1">
              <a:off x="10158549" y="3068450"/>
              <a:ext cx="2679470" cy="2644468"/>
            </a:xfrm>
            <a:prstGeom prst="curvedConnector3">
              <a:avLst>
                <a:gd name="adj1" fmla="val 50000"/>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Freeform 26"/>
          <p:cNvSpPr/>
          <p:nvPr/>
        </p:nvSpPr>
        <p:spPr>
          <a:xfrm>
            <a:off x="10255624" y="2483224"/>
            <a:ext cx="2779058" cy="3326085"/>
          </a:xfrm>
          <a:custGeom>
            <a:avLst/>
            <a:gdLst>
              <a:gd name="connsiteX0" fmla="*/ 0 w 2779058"/>
              <a:gd name="connsiteY0" fmla="*/ 3299011 h 3326085"/>
              <a:gd name="connsiteX1" fmla="*/ 251011 w 2779058"/>
              <a:gd name="connsiteY1" fmla="*/ 3325905 h 3326085"/>
              <a:gd name="connsiteX2" fmla="*/ 394447 w 2779058"/>
              <a:gd name="connsiteY2" fmla="*/ 3307976 h 3326085"/>
              <a:gd name="connsiteX3" fmla="*/ 448235 w 2779058"/>
              <a:gd name="connsiteY3" fmla="*/ 3281082 h 3326085"/>
              <a:gd name="connsiteX4" fmla="*/ 484094 w 2779058"/>
              <a:gd name="connsiteY4" fmla="*/ 3263152 h 3326085"/>
              <a:gd name="connsiteX5" fmla="*/ 519952 w 2779058"/>
              <a:gd name="connsiteY5" fmla="*/ 3236258 h 3326085"/>
              <a:gd name="connsiteX6" fmla="*/ 582705 w 2779058"/>
              <a:gd name="connsiteY6" fmla="*/ 3209364 h 3326085"/>
              <a:gd name="connsiteX7" fmla="*/ 636494 w 2779058"/>
              <a:gd name="connsiteY7" fmla="*/ 3173505 h 3326085"/>
              <a:gd name="connsiteX8" fmla="*/ 726141 w 2779058"/>
              <a:gd name="connsiteY8" fmla="*/ 3119717 h 3326085"/>
              <a:gd name="connsiteX9" fmla="*/ 797858 w 2779058"/>
              <a:gd name="connsiteY9" fmla="*/ 3056964 h 3326085"/>
              <a:gd name="connsiteX10" fmla="*/ 824752 w 2779058"/>
              <a:gd name="connsiteY10" fmla="*/ 3039035 h 3326085"/>
              <a:gd name="connsiteX11" fmla="*/ 869576 w 2779058"/>
              <a:gd name="connsiteY11" fmla="*/ 2985247 h 3326085"/>
              <a:gd name="connsiteX12" fmla="*/ 878541 w 2779058"/>
              <a:gd name="connsiteY12" fmla="*/ 2958352 h 3326085"/>
              <a:gd name="connsiteX13" fmla="*/ 977152 w 2779058"/>
              <a:gd name="connsiteY13" fmla="*/ 2868705 h 3326085"/>
              <a:gd name="connsiteX14" fmla="*/ 995082 w 2779058"/>
              <a:gd name="connsiteY14" fmla="*/ 2832847 h 3326085"/>
              <a:gd name="connsiteX15" fmla="*/ 1039905 w 2779058"/>
              <a:gd name="connsiteY15" fmla="*/ 2761129 h 3326085"/>
              <a:gd name="connsiteX16" fmla="*/ 1057835 w 2779058"/>
              <a:gd name="connsiteY16" fmla="*/ 2707341 h 3326085"/>
              <a:gd name="connsiteX17" fmla="*/ 1120588 w 2779058"/>
              <a:gd name="connsiteY17" fmla="*/ 2590800 h 3326085"/>
              <a:gd name="connsiteX18" fmla="*/ 1129552 w 2779058"/>
              <a:gd name="connsiteY18" fmla="*/ 2554941 h 3326085"/>
              <a:gd name="connsiteX19" fmla="*/ 1147482 w 2779058"/>
              <a:gd name="connsiteY19" fmla="*/ 2537011 h 3326085"/>
              <a:gd name="connsiteX20" fmla="*/ 1138517 w 2779058"/>
              <a:gd name="connsiteY20" fmla="*/ 2393576 h 3326085"/>
              <a:gd name="connsiteX21" fmla="*/ 1084729 w 2779058"/>
              <a:gd name="connsiteY21" fmla="*/ 1801905 h 3326085"/>
              <a:gd name="connsiteX22" fmla="*/ 1066800 w 2779058"/>
              <a:gd name="connsiteY22" fmla="*/ 1775011 h 3326085"/>
              <a:gd name="connsiteX23" fmla="*/ 1013011 w 2779058"/>
              <a:gd name="connsiteY23" fmla="*/ 1730188 h 3326085"/>
              <a:gd name="connsiteX24" fmla="*/ 995082 w 2779058"/>
              <a:gd name="connsiteY24" fmla="*/ 1712258 h 3326085"/>
              <a:gd name="connsiteX25" fmla="*/ 968188 w 2779058"/>
              <a:gd name="connsiteY25" fmla="*/ 1694329 h 3326085"/>
              <a:gd name="connsiteX26" fmla="*/ 905435 w 2779058"/>
              <a:gd name="connsiteY26" fmla="*/ 1649505 h 3326085"/>
              <a:gd name="connsiteX27" fmla="*/ 824752 w 2779058"/>
              <a:gd name="connsiteY27" fmla="*/ 1658470 h 3326085"/>
              <a:gd name="connsiteX28" fmla="*/ 762000 w 2779058"/>
              <a:gd name="connsiteY28" fmla="*/ 1730188 h 3326085"/>
              <a:gd name="connsiteX29" fmla="*/ 744070 w 2779058"/>
              <a:gd name="connsiteY29" fmla="*/ 1766047 h 3326085"/>
              <a:gd name="connsiteX30" fmla="*/ 735105 w 2779058"/>
              <a:gd name="connsiteY30" fmla="*/ 1792941 h 3326085"/>
              <a:gd name="connsiteX31" fmla="*/ 708211 w 2779058"/>
              <a:gd name="connsiteY31" fmla="*/ 1846729 h 3326085"/>
              <a:gd name="connsiteX32" fmla="*/ 717176 w 2779058"/>
              <a:gd name="connsiteY32" fmla="*/ 1990164 h 3326085"/>
              <a:gd name="connsiteX33" fmla="*/ 762000 w 2779058"/>
              <a:gd name="connsiteY33" fmla="*/ 2052917 h 3326085"/>
              <a:gd name="connsiteX34" fmla="*/ 869576 w 2779058"/>
              <a:gd name="connsiteY34" fmla="*/ 2097741 h 3326085"/>
              <a:gd name="connsiteX35" fmla="*/ 1039905 w 2779058"/>
              <a:gd name="connsiteY35" fmla="*/ 2088776 h 3326085"/>
              <a:gd name="connsiteX36" fmla="*/ 1066800 w 2779058"/>
              <a:gd name="connsiteY36" fmla="*/ 2070847 h 3326085"/>
              <a:gd name="connsiteX37" fmla="*/ 1102658 w 2779058"/>
              <a:gd name="connsiteY37" fmla="*/ 2061882 h 3326085"/>
              <a:gd name="connsiteX38" fmla="*/ 1165411 w 2779058"/>
              <a:gd name="connsiteY38" fmla="*/ 2026023 h 3326085"/>
              <a:gd name="connsiteX39" fmla="*/ 1201270 w 2779058"/>
              <a:gd name="connsiteY39" fmla="*/ 2008094 h 3326085"/>
              <a:gd name="connsiteX40" fmla="*/ 1290917 w 2779058"/>
              <a:gd name="connsiteY40" fmla="*/ 1909482 h 3326085"/>
              <a:gd name="connsiteX41" fmla="*/ 1317811 w 2779058"/>
              <a:gd name="connsiteY41" fmla="*/ 1882588 h 3326085"/>
              <a:gd name="connsiteX42" fmla="*/ 1353670 w 2779058"/>
              <a:gd name="connsiteY42" fmla="*/ 1828800 h 3326085"/>
              <a:gd name="connsiteX43" fmla="*/ 1389529 w 2779058"/>
              <a:gd name="connsiteY43" fmla="*/ 1766047 h 3326085"/>
              <a:gd name="connsiteX44" fmla="*/ 1407458 w 2779058"/>
              <a:gd name="connsiteY44" fmla="*/ 1730188 h 3326085"/>
              <a:gd name="connsiteX45" fmla="*/ 1434352 w 2779058"/>
              <a:gd name="connsiteY45" fmla="*/ 1694329 h 3326085"/>
              <a:gd name="connsiteX46" fmla="*/ 1452282 w 2779058"/>
              <a:gd name="connsiteY46" fmla="*/ 1649505 h 3326085"/>
              <a:gd name="connsiteX47" fmla="*/ 1497105 w 2779058"/>
              <a:gd name="connsiteY47" fmla="*/ 1613647 h 3326085"/>
              <a:gd name="connsiteX48" fmla="*/ 1506070 w 2779058"/>
              <a:gd name="connsiteY48" fmla="*/ 1586752 h 3326085"/>
              <a:gd name="connsiteX49" fmla="*/ 1604682 w 2779058"/>
              <a:gd name="connsiteY49" fmla="*/ 1461247 h 3326085"/>
              <a:gd name="connsiteX50" fmla="*/ 1640541 w 2779058"/>
              <a:gd name="connsiteY50" fmla="*/ 1389529 h 3326085"/>
              <a:gd name="connsiteX51" fmla="*/ 1667435 w 2779058"/>
              <a:gd name="connsiteY51" fmla="*/ 1353670 h 3326085"/>
              <a:gd name="connsiteX52" fmla="*/ 1685364 w 2779058"/>
              <a:gd name="connsiteY52" fmla="*/ 1308847 h 3326085"/>
              <a:gd name="connsiteX53" fmla="*/ 1721223 w 2779058"/>
              <a:gd name="connsiteY53" fmla="*/ 1237129 h 3326085"/>
              <a:gd name="connsiteX54" fmla="*/ 1757082 w 2779058"/>
              <a:gd name="connsiteY54" fmla="*/ 1147482 h 3326085"/>
              <a:gd name="connsiteX55" fmla="*/ 1766047 w 2779058"/>
              <a:gd name="connsiteY55" fmla="*/ 1120588 h 3326085"/>
              <a:gd name="connsiteX56" fmla="*/ 1819835 w 2779058"/>
              <a:gd name="connsiteY56" fmla="*/ 1030941 h 3326085"/>
              <a:gd name="connsiteX57" fmla="*/ 1828800 w 2779058"/>
              <a:gd name="connsiteY57" fmla="*/ 1004047 h 3326085"/>
              <a:gd name="connsiteX58" fmla="*/ 1846729 w 2779058"/>
              <a:gd name="connsiteY58" fmla="*/ 968188 h 3326085"/>
              <a:gd name="connsiteX59" fmla="*/ 1855694 w 2779058"/>
              <a:gd name="connsiteY59" fmla="*/ 932329 h 3326085"/>
              <a:gd name="connsiteX60" fmla="*/ 1909482 w 2779058"/>
              <a:gd name="connsiteY60" fmla="*/ 878541 h 3326085"/>
              <a:gd name="connsiteX61" fmla="*/ 1927411 w 2779058"/>
              <a:gd name="connsiteY61" fmla="*/ 860611 h 3326085"/>
              <a:gd name="connsiteX62" fmla="*/ 1972235 w 2779058"/>
              <a:gd name="connsiteY62" fmla="*/ 797858 h 3326085"/>
              <a:gd name="connsiteX63" fmla="*/ 1990164 w 2779058"/>
              <a:gd name="connsiteY63" fmla="*/ 770964 h 3326085"/>
              <a:gd name="connsiteX64" fmla="*/ 2034988 w 2779058"/>
              <a:gd name="connsiteY64" fmla="*/ 726141 h 3326085"/>
              <a:gd name="connsiteX65" fmla="*/ 2052917 w 2779058"/>
              <a:gd name="connsiteY65" fmla="*/ 708211 h 3326085"/>
              <a:gd name="connsiteX66" fmla="*/ 2070847 w 2779058"/>
              <a:gd name="connsiteY66" fmla="*/ 681317 h 3326085"/>
              <a:gd name="connsiteX67" fmla="*/ 2088776 w 2779058"/>
              <a:gd name="connsiteY67" fmla="*/ 645458 h 3326085"/>
              <a:gd name="connsiteX68" fmla="*/ 2124635 w 2779058"/>
              <a:gd name="connsiteY68" fmla="*/ 609600 h 3326085"/>
              <a:gd name="connsiteX69" fmla="*/ 2142564 w 2779058"/>
              <a:gd name="connsiteY69" fmla="*/ 573741 h 3326085"/>
              <a:gd name="connsiteX70" fmla="*/ 2151529 w 2779058"/>
              <a:gd name="connsiteY70" fmla="*/ 546847 h 3326085"/>
              <a:gd name="connsiteX71" fmla="*/ 2187388 w 2779058"/>
              <a:gd name="connsiteY71" fmla="*/ 493058 h 3326085"/>
              <a:gd name="connsiteX72" fmla="*/ 2214282 w 2779058"/>
              <a:gd name="connsiteY72" fmla="*/ 430305 h 3326085"/>
              <a:gd name="connsiteX73" fmla="*/ 2241176 w 2779058"/>
              <a:gd name="connsiteY73" fmla="*/ 412376 h 3326085"/>
              <a:gd name="connsiteX74" fmla="*/ 2294964 w 2779058"/>
              <a:gd name="connsiteY74" fmla="*/ 322729 h 3326085"/>
              <a:gd name="connsiteX75" fmla="*/ 2321858 w 2779058"/>
              <a:gd name="connsiteY75" fmla="*/ 304800 h 3326085"/>
              <a:gd name="connsiteX76" fmla="*/ 2357717 w 2779058"/>
              <a:gd name="connsiteY76" fmla="*/ 259976 h 3326085"/>
              <a:gd name="connsiteX77" fmla="*/ 2393576 w 2779058"/>
              <a:gd name="connsiteY77" fmla="*/ 224117 h 3326085"/>
              <a:gd name="connsiteX78" fmla="*/ 2474258 w 2779058"/>
              <a:gd name="connsiteY78" fmla="*/ 179294 h 3326085"/>
              <a:gd name="connsiteX79" fmla="*/ 2528047 w 2779058"/>
              <a:gd name="connsiteY79" fmla="*/ 143435 h 3326085"/>
              <a:gd name="connsiteX80" fmla="*/ 2554941 w 2779058"/>
              <a:gd name="connsiteY80" fmla="*/ 125505 h 3326085"/>
              <a:gd name="connsiteX81" fmla="*/ 2590800 w 2779058"/>
              <a:gd name="connsiteY81" fmla="*/ 107576 h 3326085"/>
              <a:gd name="connsiteX82" fmla="*/ 2644588 w 2779058"/>
              <a:gd name="connsiteY82" fmla="*/ 71717 h 3326085"/>
              <a:gd name="connsiteX83" fmla="*/ 2707341 w 2779058"/>
              <a:gd name="connsiteY83" fmla="*/ 53788 h 3326085"/>
              <a:gd name="connsiteX84" fmla="*/ 2752164 w 2779058"/>
              <a:gd name="connsiteY84" fmla="*/ 8964 h 3326085"/>
              <a:gd name="connsiteX85" fmla="*/ 2779058 w 2779058"/>
              <a:gd name="connsiteY85" fmla="*/ 0 h 33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779058" h="3326085">
                <a:moveTo>
                  <a:pt x="0" y="3299011"/>
                </a:moveTo>
                <a:cubicBezTo>
                  <a:pt x="66589" y="3308524"/>
                  <a:pt x="183033" y="3328171"/>
                  <a:pt x="251011" y="3325905"/>
                </a:cubicBezTo>
                <a:cubicBezTo>
                  <a:pt x="299168" y="3324300"/>
                  <a:pt x="346635" y="3313952"/>
                  <a:pt x="394447" y="3307976"/>
                </a:cubicBezTo>
                <a:cubicBezTo>
                  <a:pt x="443754" y="3291540"/>
                  <a:pt x="399577" y="3308887"/>
                  <a:pt x="448235" y="3281082"/>
                </a:cubicBezTo>
                <a:cubicBezTo>
                  <a:pt x="459838" y="3274452"/>
                  <a:pt x="472761" y="3270235"/>
                  <a:pt x="484094" y="3263152"/>
                </a:cubicBezTo>
                <a:cubicBezTo>
                  <a:pt x="496764" y="3255233"/>
                  <a:pt x="507282" y="3244177"/>
                  <a:pt x="519952" y="3236258"/>
                </a:cubicBezTo>
                <a:cubicBezTo>
                  <a:pt x="545270" y="3220434"/>
                  <a:pt x="556563" y="3218078"/>
                  <a:pt x="582705" y="3209364"/>
                </a:cubicBezTo>
                <a:cubicBezTo>
                  <a:pt x="614662" y="3177409"/>
                  <a:pt x="585839" y="3202451"/>
                  <a:pt x="636494" y="3173505"/>
                </a:cubicBezTo>
                <a:cubicBezTo>
                  <a:pt x="666751" y="3156215"/>
                  <a:pt x="698262" y="3140626"/>
                  <a:pt x="726141" y="3119717"/>
                </a:cubicBezTo>
                <a:cubicBezTo>
                  <a:pt x="830233" y="3041649"/>
                  <a:pt x="689539" y="3149810"/>
                  <a:pt x="797858" y="3056964"/>
                </a:cubicBezTo>
                <a:cubicBezTo>
                  <a:pt x="806038" y="3049952"/>
                  <a:pt x="816339" y="3045766"/>
                  <a:pt x="824752" y="3039035"/>
                </a:cubicBezTo>
                <a:cubicBezTo>
                  <a:pt x="842561" y="3024788"/>
                  <a:pt x="856500" y="3002681"/>
                  <a:pt x="869576" y="2985247"/>
                </a:cubicBezTo>
                <a:cubicBezTo>
                  <a:pt x="872564" y="2976282"/>
                  <a:pt x="872739" y="2965811"/>
                  <a:pt x="878541" y="2958352"/>
                </a:cubicBezTo>
                <a:cubicBezTo>
                  <a:pt x="906258" y="2922715"/>
                  <a:pt x="942412" y="2896497"/>
                  <a:pt x="977152" y="2868705"/>
                </a:cubicBezTo>
                <a:cubicBezTo>
                  <a:pt x="983129" y="2856752"/>
                  <a:pt x="987999" y="2844179"/>
                  <a:pt x="995082" y="2832847"/>
                </a:cubicBezTo>
                <a:cubicBezTo>
                  <a:pt x="1025053" y="2784895"/>
                  <a:pt x="1019714" y="2811606"/>
                  <a:pt x="1039905" y="2761129"/>
                </a:cubicBezTo>
                <a:cubicBezTo>
                  <a:pt x="1046924" y="2743582"/>
                  <a:pt x="1050390" y="2724712"/>
                  <a:pt x="1057835" y="2707341"/>
                </a:cubicBezTo>
                <a:cubicBezTo>
                  <a:pt x="1079662" y="2656412"/>
                  <a:pt x="1094170" y="2634830"/>
                  <a:pt x="1120588" y="2590800"/>
                </a:cubicBezTo>
                <a:cubicBezTo>
                  <a:pt x="1123576" y="2578847"/>
                  <a:pt x="1124042" y="2565961"/>
                  <a:pt x="1129552" y="2554941"/>
                </a:cubicBezTo>
                <a:cubicBezTo>
                  <a:pt x="1133332" y="2547381"/>
                  <a:pt x="1147013" y="2545450"/>
                  <a:pt x="1147482" y="2537011"/>
                </a:cubicBezTo>
                <a:cubicBezTo>
                  <a:pt x="1150139" y="2489180"/>
                  <a:pt x="1141505" y="2441388"/>
                  <a:pt x="1138517" y="2393576"/>
                </a:cubicBezTo>
                <a:cubicBezTo>
                  <a:pt x="1135611" y="2233776"/>
                  <a:pt x="1196062" y="1968907"/>
                  <a:pt x="1084729" y="1801905"/>
                </a:cubicBezTo>
                <a:cubicBezTo>
                  <a:pt x="1078753" y="1792940"/>
                  <a:pt x="1073697" y="1783288"/>
                  <a:pt x="1066800" y="1775011"/>
                </a:cubicBezTo>
                <a:cubicBezTo>
                  <a:pt x="1034856" y="1736678"/>
                  <a:pt x="1048271" y="1758396"/>
                  <a:pt x="1013011" y="1730188"/>
                </a:cubicBezTo>
                <a:cubicBezTo>
                  <a:pt x="1006411" y="1724908"/>
                  <a:pt x="1001682" y="1717538"/>
                  <a:pt x="995082" y="1712258"/>
                </a:cubicBezTo>
                <a:cubicBezTo>
                  <a:pt x="986669" y="1705527"/>
                  <a:pt x="976368" y="1701341"/>
                  <a:pt x="968188" y="1694329"/>
                </a:cubicBezTo>
                <a:cubicBezTo>
                  <a:pt x="914044" y="1647920"/>
                  <a:pt x="954852" y="1665978"/>
                  <a:pt x="905435" y="1649505"/>
                </a:cubicBezTo>
                <a:cubicBezTo>
                  <a:pt x="878541" y="1652493"/>
                  <a:pt x="849624" y="1647810"/>
                  <a:pt x="824752" y="1658470"/>
                </a:cubicBezTo>
                <a:cubicBezTo>
                  <a:pt x="805988" y="1666512"/>
                  <a:pt x="774477" y="1708353"/>
                  <a:pt x="762000" y="1730188"/>
                </a:cubicBezTo>
                <a:cubicBezTo>
                  <a:pt x="755370" y="1741791"/>
                  <a:pt x="749334" y="1753764"/>
                  <a:pt x="744070" y="1766047"/>
                </a:cubicBezTo>
                <a:cubicBezTo>
                  <a:pt x="740348" y="1774733"/>
                  <a:pt x="739331" y="1784489"/>
                  <a:pt x="735105" y="1792941"/>
                </a:cubicBezTo>
                <a:cubicBezTo>
                  <a:pt x="700348" y="1862454"/>
                  <a:pt x="730745" y="1779130"/>
                  <a:pt x="708211" y="1846729"/>
                </a:cubicBezTo>
                <a:cubicBezTo>
                  <a:pt x="711199" y="1894541"/>
                  <a:pt x="712161" y="1942522"/>
                  <a:pt x="717176" y="1990164"/>
                </a:cubicBezTo>
                <a:cubicBezTo>
                  <a:pt x="719830" y="2015376"/>
                  <a:pt x="740311" y="2042073"/>
                  <a:pt x="762000" y="2052917"/>
                </a:cubicBezTo>
                <a:cubicBezTo>
                  <a:pt x="844737" y="2094286"/>
                  <a:pt x="807788" y="2082293"/>
                  <a:pt x="869576" y="2097741"/>
                </a:cubicBezTo>
                <a:cubicBezTo>
                  <a:pt x="926352" y="2094753"/>
                  <a:pt x="983571" y="2096458"/>
                  <a:pt x="1039905" y="2088776"/>
                </a:cubicBezTo>
                <a:cubicBezTo>
                  <a:pt x="1050581" y="2087320"/>
                  <a:pt x="1056897" y="2075091"/>
                  <a:pt x="1066800" y="2070847"/>
                </a:cubicBezTo>
                <a:cubicBezTo>
                  <a:pt x="1078124" y="2065994"/>
                  <a:pt x="1091122" y="2066208"/>
                  <a:pt x="1102658" y="2061882"/>
                </a:cubicBezTo>
                <a:cubicBezTo>
                  <a:pt x="1142063" y="2047105"/>
                  <a:pt x="1132308" y="2044939"/>
                  <a:pt x="1165411" y="2026023"/>
                </a:cubicBezTo>
                <a:cubicBezTo>
                  <a:pt x="1177014" y="2019393"/>
                  <a:pt x="1189317" y="2014070"/>
                  <a:pt x="1201270" y="2008094"/>
                </a:cubicBezTo>
                <a:cubicBezTo>
                  <a:pt x="1294294" y="1915070"/>
                  <a:pt x="1197556" y="2014513"/>
                  <a:pt x="1290917" y="1909482"/>
                </a:cubicBezTo>
                <a:cubicBezTo>
                  <a:pt x="1299340" y="1900006"/>
                  <a:pt x="1310027" y="1892595"/>
                  <a:pt x="1317811" y="1882588"/>
                </a:cubicBezTo>
                <a:cubicBezTo>
                  <a:pt x="1331041" y="1865579"/>
                  <a:pt x="1341717" y="1846729"/>
                  <a:pt x="1353670" y="1828800"/>
                </a:cubicBezTo>
                <a:cubicBezTo>
                  <a:pt x="1371034" y="1759346"/>
                  <a:pt x="1348444" y="1823566"/>
                  <a:pt x="1389529" y="1766047"/>
                </a:cubicBezTo>
                <a:cubicBezTo>
                  <a:pt x="1397296" y="1755172"/>
                  <a:pt x="1400375" y="1741521"/>
                  <a:pt x="1407458" y="1730188"/>
                </a:cubicBezTo>
                <a:cubicBezTo>
                  <a:pt x="1415377" y="1717518"/>
                  <a:pt x="1427096" y="1707390"/>
                  <a:pt x="1434352" y="1694329"/>
                </a:cubicBezTo>
                <a:cubicBezTo>
                  <a:pt x="1442167" y="1680262"/>
                  <a:pt x="1442402" y="1662208"/>
                  <a:pt x="1452282" y="1649505"/>
                </a:cubicBezTo>
                <a:cubicBezTo>
                  <a:pt x="1464029" y="1634402"/>
                  <a:pt x="1482164" y="1625600"/>
                  <a:pt x="1497105" y="1613647"/>
                </a:cubicBezTo>
                <a:cubicBezTo>
                  <a:pt x="1500093" y="1604682"/>
                  <a:pt x="1500828" y="1594615"/>
                  <a:pt x="1506070" y="1586752"/>
                </a:cubicBezTo>
                <a:cubicBezTo>
                  <a:pt x="1537802" y="1539155"/>
                  <a:pt x="1578147" y="1514317"/>
                  <a:pt x="1604682" y="1461247"/>
                </a:cubicBezTo>
                <a:cubicBezTo>
                  <a:pt x="1616635" y="1437341"/>
                  <a:pt x="1624504" y="1410911"/>
                  <a:pt x="1640541" y="1389529"/>
                </a:cubicBezTo>
                <a:cubicBezTo>
                  <a:pt x="1649506" y="1377576"/>
                  <a:pt x="1660179" y="1366731"/>
                  <a:pt x="1667435" y="1353670"/>
                </a:cubicBezTo>
                <a:cubicBezTo>
                  <a:pt x="1675250" y="1339603"/>
                  <a:pt x="1678621" y="1323458"/>
                  <a:pt x="1685364" y="1308847"/>
                </a:cubicBezTo>
                <a:cubicBezTo>
                  <a:pt x="1696564" y="1284579"/>
                  <a:pt x="1712771" y="1262485"/>
                  <a:pt x="1721223" y="1237129"/>
                </a:cubicBezTo>
                <a:cubicBezTo>
                  <a:pt x="1762028" y="1114712"/>
                  <a:pt x="1717512" y="1239809"/>
                  <a:pt x="1757082" y="1147482"/>
                </a:cubicBezTo>
                <a:cubicBezTo>
                  <a:pt x="1760804" y="1138796"/>
                  <a:pt x="1762325" y="1129274"/>
                  <a:pt x="1766047" y="1120588"/>
                </a:cubicBezTo>
                <a:cubicBezTo>
                  <a:pt x="1791481" y="1061241"/>
                  <a:pt x="1780000" y="1102643"/>
                  <a:pt x="1819835" y="1030941"/>
                </a:cubicBezTo>
                <a:cubicBezTo>
                  <a:pt x="1824424" y="1022681"/>
                  <a:pt x="1825078" y="1012733"/>
                  <a:pt x="1828800" y="1004047"/>
                </a:cubicBezTo>
                <a:cubicBezTo>
                  <a:pt x="1834064" y="991764"/>
                  <a:pt x="1842037" y="980701"/>
                  <a:pt x="1846729" y="968188"/>
                </a:cubicBezTo>
                <a:cubicBezTo>
                  <a:pt x="1851055" y="956652"/>
                  <a:pt x="1848628" y="942423"/>
                  <a:pt x="1855694" y="932329"/>
                </a:cubicBezTo>
                <a:cubicBezTo>
                  <a:pt x="1870235" y="911557"/>
                  <a:pt x="1891553" y="896470"/>
                  <a:pt x="1909482" y="878541"/>
                </a:cubicBezTo>
                <a:lnTo>
                  <a:pt x="1927411" y="860611"/>
                </a:lnTo>
                <a:cubicBezTo>
                  <a:pt x="1943884" y="811194"/>
                  <a:pt x="1925826" y="852002"/>
                  <a:pt x="1972235" y="797858"/>
                </a:cubicBezTo>
                <a:cubicBezTo>
                  <a:pt x="1979247" y="789678"/>
                  <a:pt x="1983069" y="779072"/>
                  <a:pt x="1990164" y="770964"/>
                </a:cubicBezTo>
                <a:cubicBezTo>
                  <a:pt x="2004078" y="755062"/>
                  <a:pt x="2020047" y="741082"/>
                  <a:pt x="2034988" y="726141"/>
                </a:cubicBezTo>
                <a:cubicBezTo>
                  <a:pt x="2040965" y="720164"/>
                  <a:pt x="2048229" y="715243"/>
                  <a:pt x="2052917" y="708211"/>
                </a:cubicBezTo>
                <a:cubicBezTo>
                  <a:pt x="2058894" y="699246"/>
                  <a:pt x="2065501" y="690672"/>
                  <a:pt x="2070847" y="681317"/>
                </a:cubicBezTo>
                <a:cubicBezTo>
                  <a:pt x="2077477" y="669714"/>
                  <a:pt x="2080758" y="656149"/>
                  <a:pt x="2088776" y="645458"/>
                </a:cubicBezTo>
                <a:cubicBezTo>
                  <a:pt x="2098918" y="631935"/>
                  <a:pt x="2112682" y="621553"/>
                  <a:pt x="2124635" y="609600"/>
                </a:cubicBezTo>
                <a:cubicBezTo>
                  <a:pt x="2130611" y="597647"/>
                  <a:pt x="2137300" y="586024"/>
                  <a:pt x="2142564" y="573741"/>
                </a:cubicBezTo>
                <a:cubicBezTo>
                  <a:pt x="2146286" y="565055"/>
                  <a:pt x="2146940" y="555107"/>
                  <a:pt x="2151529" y="546847"/>
                </a:cubicBezTo>
                <a:cubicBezTo>
                  <a:pt x="2161994" y="528010"/>
                  <a:pt x="2187388" y="493058"/>
                  <a:pt x="2187388" y="493058"/>
                </a:cubicBezTo>
                <a:cubicBezTo>
                  <a:pt x="2194246" y="465625"/>
                  <a:pt x="2193645" y="450942"/>
                  <a:pt x="2214282" y="430305"/>
                </a:cubicBezTo>
                <a:cubicBezTo>
                  <a:pt x="2221900" y="422687"/>
                  <a:pt x="2232211" y="418352"/>
                  <a:pt x="2241176" y="412376"/>
                </a:cubicBezTo>
                <a:cubicBezTo>
                  <a:pt x="2251970" y="390788"/>
                  <a:pt x="2278736" y="333548"/>
                  <a:pt x="2294964" y="322729"/>
                </a:cubicBezTo>
                <a:lnTo>
                  <a:pt x="2321858" y="304800"/>
                </a:lnTo>
                <a:cubicBezTo>
                  <a:pt x="2336940" y="259554"/>
                  <a:pt x="2319871" y="292416"/>
                  <a:pt x="2357717" y="259976"/>
                </a:cubicBezTo>
                <a:cubicBezTo>
                  <a:pt x="2370552" y="248975"/>
                  <a:pt x="2379511" y="233494"/>
                  <a:pt x="2393576" y="224117"/>
                </a:cubicBezTo>
                <a:cubicBezTo>
                  <a:pt x="2455226" y="183016"/>
                  <a:pt x="2426921" y="195072"/>
                  <a:pt x="2474258" y="179294"/>
                </a:cubicBezTo>
                <a:cubicBezTo>
                  <a:pt x="2506216" y="147336"/>
                  <a:pt x="2477390" y="172382"/>
                  <a:pt x="2528047" y="143435"/>
                </a:cubicBezTo>
                <a:cubicBezTo>
                  <a:pt x="2537402" y="138089"/>
                  <a:pt x="2545586" y="130851"/>
                  <a:pt x="2554941" y="125505"/>
                </a:cubicBezTo>
                <a:cubicBezTo>
                  <a:pt x="2566544" y="118875"/>
                  <a:pt x="2579341" y="114452"/>
                  <a:pt x="2590800" y="107576"/>
                </a:cubicBezTo>
                <a:cubicBezTo>
                  <a:pt x="2609278" y="96489"/>
                  <a:pt x="2624145" y="78531"/>
                  <a:pt x="2644588" y="71717"/>
                </a:cubicBezTo>
                <a:cubicBezTo>
                  <a:pt x="2683171" y="58856"/>
                  <a:pt x="2662314" y="65044"/>
                  <a:pt x="2707341" y="53788"/>
                </a:cubicBezTo>
                <a:cubicBezTo>
                  <a:pt x="2725269" y="26895"/>
                  <a:pt x="2722283" y="23905"/>
                  <a:pt x="2752164" y="8964"/>
                </a:cubicBezTo>
                <a:cubicBezTo>
                  <a:pt x="2760616" y="4738"/>
                  <a:pt x="2779058" y="0"/>
                  <a:pt x="2779058"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10627707" y="4447628"/>
            <a:ext cx="6770738" cy="2025391"/>
            <a:chOff x="10681040" y="4668566"/>
            <a:chExt cx="6770738" cy="2025391"/>
          </a:xfrm>
        </p:grpSpPr>
        <p:pic>
          <p:nvPicPr>
            <p:cNvPr id="33" name="Picture 32"/>
            <p:cNvPicPr>
              <a:picLocks noChangeAspect="1"/>
            </p:cNvPicPr>
            <p:nvPr/>
          </p:nvPicPr>
          <p:blipFill rotWithShape="1">
            <a:blip r:embed="rId7"/>
            <a:srcRect l="21801" r="6676"/>
            <a:stretch/>
          </p:blipFill>
          <p:spPr>
            <a:xfrm>
              <a:off x="12616377" y="4668566"/>
              <a:ext cx="4835401" cy="182722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38" name="Curved Connector 37"/>
            <p:cNvCxnSpPr/>
            <p:nvPr/>
          </p:nvCxnSpPr>
          <p:spPr>
            <a:xfrm flipV="1">
              <a:off x="10681040" y="5623696"/>
              <a:ext cx="1793399" cy="1070261"/>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9655086" y="7187531"/>
            <a:ext cx="6940158" cy="1687528"/>
            <a:chOff x="9655086" y="7187531"/>
            <a:chExt cx="6940158" cy="1687528"/>
          </a:xfrm>
        </p:grpSpPr>
        <p:pic>
          <p:nvPicPr>
            <p:cNvPr id="37" name="Picture 36"/>
            <p:cNvPicPr>
              <a:picLocks noChangeAspect="1"/>
            </p:cNvPicPr>
            <p:nvPr/>
          </p:nvPicPr>
          <p:blipFill>
            <a:blip r:embed="rId8"/>
            <a:stretch>
              <a:fillRect/>
            </a:stretch>
          </p:blipFill>
          <p:spPr>
            <a:xfrm rot="474183">
              <a:off x="13057253" y="7187531"/>
              <a:ext cx="3537991" cy="16875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44" name="Curved Connector 43"/>
            <p:cNvCxnSpPr/>
            <p:nvPr/>
          </p:nvCxnSpPr>
          <p:spPr>
            <a:xfrm>
              <a:off x="9655086" y="7279182"/>
              <a:ext cx="3182933" cy="768044"/>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111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0553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16091" cy="648000"/>
          </a:xfrm>
        </p:spPr>
        <p:txBody>
          <a:bodyPr/>
          <a:lstStyle/>
          <a:p>
            <a:r>
              <a:rPr lang="en-US" b="1" spc="0" smtClean="0">
                <a:solidFill>
                  <a:schemeClr val="bg1"/>
                </a:solidFill>
                <a:latin typeface="+mn-lt"/>
                <a:cs typeface="Times New Roman" panose="02020603050405020304" pitchFamily="18" charset="0"/>
              </a:rPr>
              <a:t>ĐIỀU KHIỂN BẰNG GIỌNG NÓI</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15</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15</a:t>
            </a:fld>
            <a:endParaRPr lang="en-US" noProof="0"/>
          </a:p>
        </p:txBody>
      </p:sp>
      <p:pic>
        <p:nvPicPr>
          <p:cNvPr id="5" name="Picture 4"/>
          <p:cNvPicPr>
            <a:picLocks noChangeAspect="1"/>
          </p:cNvPicPr>
          <p:nvPr/>
        </p:nvPicPr>
        <p:blipFill>
          <a:blip r:embed="rId3"/>
          <a:stretch>
            <a:fillRect/>
          </a:stretch>
        </p:blipFill>
        <p:spPr>
          <a:xfrm>
            <a:off x="13545342" y="2500476"/>
            <a:ext cx="3578876" cy="6739031"/>
          </a:xfrm>
          <a:prstGeom prst="rect">
            <a:avLst/>
          </a:prstGeom>
        </p:spPr>
      </p:pic>
      <p:pic>
        <p:nvPicPr>
          <p:cNvPr id="7" name="Picture 6"/>
          <p:cNvPicPr>
            <a:picLocks noChangeAspect="1"/>
          </p:cNvPicPr>
          <p:nvPr/>
        </p:nvPicPr>
        <p:blipFill rotWithShape="1">
          <a:blip r:embed="rId4"/>
          <a:srcRect r="521"/>
          <a:stretch/>
        </p:blipFill>
        <p:spPr>
          <a:xfrm>
            <a:off x="748143" y="1496563"/>
            <a:ext cx="12250883" cy="8049429"/>
          </a:xfrm>
          <a:prstGeom prst="rect">
            <a:avLst/>
          </a:prstGeom>
        </p:spPr>
      </p:pic>
    </p:spTree>
    <p:extLst>
      <p:ext uri="{BB962C8B-B14F-4D97-AF65-F5344CB8AC3E}">
        <p14:creationId xmlns:p14="http://schemas.microsoft.com/office/powerpoint/2010/main" val="261606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591670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4792762" cy="648000"/>
          </a:xfrm>
        </p:spPr>
        <p:txBody>
          <a:bodyPr/>
          <a:lstStyle/>
          <a:p>
            <a:r>
              <a:rPr lang="en-US" b="1" spc="0" smtClean="0">
                <a:solidFill>
                  <a:schemeClr val="bg1"/>
                </a:solidFill>
                <a:latin typeface="+mn-lt"/>
                <a:cs typeface="Times New Roman" panose="02020603050405020304" pitchFamily="18" charset="0"/>
              </a:rPr>
              <a:t>THINGSBOARD</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16</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16</a:t>
            </a:fld>
            <a:endParaRPr lang="en-US" noProof="0"/>
          </a:p>
        </p:txBody>
      </p:sp>
      <p:grpSp>
        <p:nvGrpSpPr>
          <p:cNvPr id="21" name="Group 20"/>
          <p:cNvGrpSpPr/>
          <p:nvPr/>
        </p:nvGrpSpPr>
        <p:grpSpPr>
          <a:xfrm>
            <a:off x="543013" y="2012896"/>
            <a:ext cx="4410636" cy="6415167"/>
            <a:chOff x="543013" y="2012896"/>
            <a:chExt cx="4410636" cy="6415167"/>
          </a:xfrm>
        </p:grpSpPr>
        <p:pic>
          <p:nvPicPr>
            <p:cNvPr id="10" name="Picture 9" descr="ThingsBoard - Open-source IoT Platform"/>
            <p:cNvPicPr/>
            <p:nvPr/>
          </p:nvPicPr>
          <p:blipFill rotWithShape="1">
            <a:blip r:embed="rId3" cstate="print">
              <a:extLst>
                <a:ext uri="{28A0092B-C50C-407E-A947-70E740481C1C}">
                  <a14:useLocalDpi xmlns:a14="http://schemas.microsoft.com/office/drawing/2010/main" val="0"/>
                </a:ext>
              </a:extLst>
            </a:blip>
            <a:srcRect l="12714" t="33389" r="12339" b="35080"/>
            <a:stretch/>
          </p:blipFill>
          <p:spPr bwMode="auto">
            <a:xfrm>
              <a:off x="543013" y="2012896"/>
              <a:ext cx="4410636" cy="964267"/>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115271" y="3345073"/>
              <a:ext cx="3191435" cy="508299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373294" y="3627312"/>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2">
                      <a:lumMod val="50000"/>
                    </a:schemeClr>
                  </a:solidFill>
                </a:rPr>
                <a:t>IOT platform mã nguồn mở</a:t>
              </a:r>
            </a:p>
          </p:txBody>
        </p:sp>
        <p:sp>
          <p:nvSpPr>
            <p:cNvPr id="12" name="Rounded Rectangle 11"/>
            <p:cNvSpPr/>
            <p:nvPr/>
          </p:nvSpPr>
          <p:spPr>
            <a:xfrm>
              <a:off x="1373294" y="5240958"/>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2">
                      <a:lumMod val="50000"/>
                    </a:schemeClr>
                  </a:solidFill>
                </a:rPr>
                <a:t>Quản lý thiết bị</a:t>
              </a:r>
              <a:endParaRPr lang="en-US">
                <a:solidFill>
                  <a:schemeClr val="accent2">
                    <a:lumMod val="50000"/>
                  </a:schemeClr>
                </a:solidFill>
              </a:endParaRPr>
            </a:p>
          </p:txBody>
        </p:sp>
        <p:sp>
          <p:nvSpPr>
            <p:cNvPr id="13" name="Rounded Rectangle 12"/>
            <p:cNvSpPr/>
            <p:nvPr/>
          </p:nvSpPr>
          <p:spPr>
            <a:xfrm>
              <a:off x="1373294" y="6854604"/>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2">
                      <a:lumMod val="50000"/>
                    </a:schemeClr>
                  </a:solidFill>
                </a:rPr>
                <a:t>Thu thập, xử lý và trực quan hóa dữ liệu</a:t>
              </a:r>
              <a:endParaRPr lang="en-US">
                <a:solidFill>
                  <a:schemeClr val="accent2">
                    <a:lumMod val="50000"/>
                  </a:schemeClr>
                </a:solidFill>
              </a:endParaRPr>
            </a:p>
          </p:txBody>
        </p:sp>
      </p:grpSp>
      <p:sp>
        <p:nvSpPr>
          <p:cNvPr id="27" name="Rounded Rectangle 26"/>
          <p:cNvSpPr/>
          <p:nvPr/>
        </p:nvSpPr>
        <p:spPr>
          <a:xfrm>
            <a:off x="1373294" y="3627311"/>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9" name="Rounded Rectangle 28"/>
          <p:cNvSpPr/>
          <p:nvPr/>
        </p:nvSpPr>
        <p:spPr>
          <a:xfrm>
            <a:off x="1384361" y="5247446"/>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30" name="Rounded Rectangle 29"/>
          <p:cNvSpPr/>
          <p:nvPr/>
        </p:nvSpPr>
        <p:spPr>
          <a:xfrm>
            <a:off x="1384361" y="6878018"/>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grpSp>
        <p:nvGrpSpPr>
          <p:cNvPr id="24" name="Group 23"/>
          <p:cNvGrpSpPr/>
          <p:nvPr/>
        </p:nvGrpSpPr>
        <p:grpSpPr>
          <a:xfrm>
            <a:off x="5430659" y="1750558"/>
            <a:ext cx="11970501" cy="6980799"/>
            <a:chOff x="5795856" y="1849360"/>
            <a:chExt cx="11970501" cy="6980799"/>
          </a:xfrm>
        </p:grpSpPr>
        <p:grpSp>
          <p:nvGrpSpPr>
            <p:cNvPr id="23" name="Group 22"/>
            <p:cNvGrpSpPr/>
            <p:nvPr/>
          </p:nvGrpSpPr>
          <p:grpSpPr>
            <a:xfrm>
              <a:off x="5795856" y="3014071"/>
              <a:ext cx="11970501" cy="5816088"/>
              <a:chOff x="5795856" y="3014071"/>
              <a:chExt cx="11970501" cy="5816088"/>
            </a:xfrm>
          </p:grpSpPr>
          <p:grpSp>
            <p:nvGrpSpPr>
              <p:cNvPr id="16" name="Group 15"/>
              <p:cNvGrpSpPr/>
              <p:nvPr/>
            </p:nvGrpSpPr>
            <p:grpSpPr>
              <a:xfrm>
                <a:off x="12102353" y="3114533"/>
                <a:ext cx="5664004" cy="5544070"/>
                <a:chOff x="7622099" y="-357986"/>
                <a:chExt cx="6405976" cy="6360815"/>
              </a:xfrm>
            </p:grpSpPr>
            <p:pic>
              <p:nvPicPr>
                <p:cNvPr id="11" name="Picture 10"/>
                <p:cNvPicPr>
                  <a:picLocks noChangeAspect="1"/>
                </p:cNvPicPr>
                <p:nvPr/>
              </p:nvPicPr>
              <p:blipFill>
                <a:blip r:embed="rId4"/>
                <a:stretch>
                  <a:fillRect/>
                </a:stretch>
              </p:blipFill>
              <p:spPr>
                <a:xfrm>
                  <a:off x="8856000" y="-357986"/>
                  <a:ext cx="5172075" cy="4848225"/>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5"/>
                <a:stretch>
                  <a:fillRect/>
                </a:stretch>
              </p:blipFill>
              <p:spPr>
                <a:xfrm>
                  <a:off x="7622099" y="2811954"/>
                  <a:ext cx="5962650" cy="31908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pic>
            <p:nvPicPr>
              <p:cNvPr id="19" name="Picture 18"/>
              <p:cNvPicPr>
                <a:picLocks noChangeAspect="1"/>
              </p:cNvPicPr>
              <p:nvPr/>
            </p:nvPicPr>
            <p:blipFill>
              <a:blip r:embed="rId6"/>
              <a:stretch>
                <a:fillRect/>
              </a:stretch>
            </p:blipFill>
            <p:spPr>
              <a:xfrm>
                <a:off x="5795856" y="3014071"/>
                <a:ext cx="5586273" cy="5816088"/>
              </a:xfrm>
              <a:prstGeom prst="rect">
                <a:avLst/>
              </a:prstGeom>
            </p:spPr>
          </p:pic>
        </p:grpSp>
        <p:sp>
          <p:nvSpPr>
            <p:cNvPr id="22" name="TextBox 21"/>
            <p:cNvSpPr txBox="1"/>
            <p:nvPr/>
          </p:nvSpPr>
          <p:spPr>
            <a:xfrm>
              <a:off x="8291947" y="1849360"/>
              <a:ext cx="7834744" cy="584775"/>
            </a:xfrm>
            <a:prstGeom prst="rect">
              <a:avLst/>
            </a:prstGeom>
            <a:noFill/>
          </p:spPr>
          <p:txBody>
            <a:bodyPr wrap="square" rtlCol="0">
              <a:spAutoFit/>
            </a:bodyPr>
            <a:lstStyle/>
            <a:p>
              <a:pPr algn="ctr"/>
              <a:r>
                <a:rPr lang="en-US" sz="3200" b="1" smtClean="0">
                  <a:solidFill>
                    <a:schemeClr val="accent1">
                      <a:lumMod val="75000"/>
                    </a:schemeClr>
                  </a:solidFill>
                </a:rPr>
                <a:t>Phân chia, quản lý tài sản và thiết bị</a:t>
              </a:r>
              <a:endParaRPr lang="en-US" sz="3200" b="1">
                <a:solidFill>
                  <a:schemeClr val="accent1">
                    <a:lumMod val="75000"/>
                  </a:schemeClr>
                </a:solidFill>
              </a:endParaRPr>
            </a:p>
          </p:txBody>
        </p:sp>
      </p:grpSp>
      <p:grpSp>
        <p:nvGrpSpPr>
          <p:cNvPr id="35" name="Group 34"/>
          <p:cNvGrpSpPr/>
          <p:nvPr/>
        </p:nvGrpSpPr>
        <p:grpSpPr>
          <a:xfrm>
            <a:off x="7810526" y="1301164"/>
            <a:ext cx="8067191" cy="7879587"/>
            <a:chOff x="9639765" y="1667431"/>
            <a:chExt cx="8067191" cy="7879587"/>
          </a:xfrm>
        </p:grpSpPr>
        <p:pic>
          <p:nvPicPr>
            <p:cNvPr id="36" name="Picture 35"/>
            <p:cNvPicPr>
              <a:picLocks noChangeAspect="1"/>
            </p:cNvPicPr>
            <p:nvPr/>
          </p:nvPicPr>
          <p:blipFill>
            <a:blip r:embed="rId7"/>
            <a:stretch>
              <a:fillRect/>
            </a:stretch>
          </p:blipFill>
          <p:spPr>
            <a:xfrm>
              <a:off x="9639765" y="2648681"/>
              <a:ext cx="8067191" cy="6898337"/>
            </a:xfrm>
            <a:prstGeom prst="rect">
              <a:avLst/>
            </a:prstGeom>
            <a:ln>
              <a:noFill/>
            </a:ln>
            <a:effectLst>
              <a:outerShdw blurRad="292100" dist="139700" dir="2700000" algn="tl" rotWithShape="0">
                <a:srgbClr val="333333">
                  <a:alpha val="65000"/>
                </a:srgbClr>
              </a:outerShdw>
              <a:softEdge rad="31750"/>
            </a:effectLst>
          </p:spPr>
        </p:pic>
        <p:sp>
          <p:nvSpPr>
            <p:cNvPr id="37" name="TextBox 36"/>
            <p:cNvSpPr txBox="1"/>
            <p:nvPr/>
          </p:nvSpPr>
          <p:spPr>
            <a:xfrm>
              <a:off x="10851693" y="1667431"/>
              <a:ext cx="5643337" cy="584775"/>
            </a:xfrm>
            <a:prstGeom prst="rect">
              <a:avLst/>
            </a:prstGeom>
            <a:noFill/>
          </p:spPr>
          <p:txBody>
            <a:bodyPr wrap="square" rtlCol="0">
              <a:spAutoFit/>
            </a:bodyPr>
            <a:lstStyle/>
            <a:p>
              <a:pPr algn="ctr"/>
              <a:r>
                <a:rPr lang="en-US" sz="3200" b="1" smtClean="0">
                  <a:solidFill>
                    <a:schemeClr val="accent1">
                      <a:lumMod val="75000"/>
                    </a:schemeClr>
                  </a:solidFill>
                </a:rPr>
                <a:t>Real-Time IOT Dashboard</a:t>
              </a:r>
              <a:endParaRPr lang="en-US" sz="3200" b="1">
                <a:solidFill>
                  <a:schemeClr val="accent1">
                    <a:lumMod val="75000"/>
                  </a:schemeClr>
                </a:solidFill>
              </a:endParaRPr>
            </a:p>
          </p:txBody>
        </p:sp>
      </p:grpSp>
      <p:grpSp>
        <p:nvGrpSpPr>
          <p:cNvPr id="38" name="Group 37"/>
          <p:cNvGrpSpPr/>
          <p:nvPr/>
        </p:nvGrpSpPr>
        <p:grpSpPr>
          <a:xfrm>
            <a:off x="6192496" y="1505708"/>
            <a:ext cx="11208664" cy="7659202"/>
            <a:chOff x="5082988" y="1573011"/>
            <a:chExt cx="11208664" cy="7659202"/>
          </a:xfrm>
        </p:grpSpPr>
        <p:grpSp>
          <p:nvGrpSpPr>
            <p:cNvPr id="39" name="Group 38"/>
            <p:cNvGrpSpPr/>
            <p:nvPr/>
          </p:nvGrpSpPr>
          <p:grpSpPr>
            <a:xfrm>
              <a:off x="5082988" y="2461373"/>
              <a:ext cx="11208664" cy="6770840"/>
              <a:chOff x="3218329" y="2192432"/>
              <a:chExt cx="11208664" cy="6770840"/>
            </a:xfrm>
          </p:grpSpPr>
          <p:pic>
            <p:nvPicPr>
              <p:cNvPr id="41" name="Picture 8" descr="image"/>
              <p:cNvPicPr>
                <a:picLocks noChangeAspect="1" noChangeArrowheads="1"/>
              </p:cNvPicPr>
              <p:nvPr/>
            </p:nvPicPr>
            <p:blipFill rotWithShape="1">
              <a:blip r:embed="rId8">
                <a:extLst>
                  <a:ext uri="{28A0092B-C50C-407E-A947-70E740481C1C}">
                    <a14:useLocalDpi xmlns:a14="http://schemas.microsoft.com/office/drawing/2010/main" val="0"/>
                  </a:ext>
                </a:extLst>
              </a:blip>
              <a:srcRect l="33234" t="10608" r="11718" b="31788"/>
              <a:stretch/>
            </p:blipFill>
            <p:spPr bwMode="auto">
              <a:xfrm>
                <a:off x="3218329" y="2192432"/>
                <a:ext cx="10067365" cy="5925670"/>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softEdge rad="12700"/>
              </a:effectLst>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9"/>
              <a:stretch>
                <a:fillRect/>
              </a:stretch>
            </p:blipFill>
            <p:spPr>
              <a:xfrm>
                <a:off x="8464343" y="4372222"/>
                <a:ext cx="5962650" cy="4591050"/>
              </a:xfrm>
              <a:prstGeom prst="rect">
                <a:avLst/>
              </a:prstGeom>
              <a:ln w="57150">
                <a:solidFill>
                  <a:schemeClr val="accent1">
                    <a:lumMod val="75000"/>
                  </a:schemeClr>
                </a:solidFill>
              </a:ln>
              <a:effectLst>
                <a:outerShdw blurRad="292100" dist="139700" dir="2700000" algn="tl" rotWithShape="0">
                  <a:srgbClr val="333333">
                    <a:alpha val="65000"/>
                  </a:srgbClr>
                </a:outerShdw>
                <a:softEdge rad="31750"/>
              </a:effectLst>
            </p:spPr>
          </p:pic>
        </p:grpSp>
        <p:sp>
          <p:nvSpPr>
            <p:cNvPr id="40" name="TextBox 39"/>
            <p:cNvSpPr txBox="1"/>
            <p:nvPr/>
          </p:nvSpPr>
          <p:spPr>
            <a:xfrm>
              <a:off x="6199298" y="1573011"/>
              <a:ext cx="7834744" cy="584775"/>
            </a:xfrm>
            <a:prstGeom prst="rect">
              <a:avLst/>
            </a:prstGeom>
            <a:noFill/>
          </p:spPr>
          <p:txBody>
            <a:bodyPr wrap="square" rtlCol="0">
              <a:spAutoFit/>
            </a:bodyPr>
            <a:lstStyle/>
            <a:p>
              <a:pPr algn="ctr"/>
              <a:r>
                <a:rPr lang="en-US" sz="3200" b="1" smtClean="0">
                  <a:solidFill>
                    <a:schemeClr val="accent1">
                      <a:lumMod val="75000"/>
                    </a:schemeClr>
                  </a:solidFill>
                </a:rPr>
                <a:t>Rule engine</a:t>
              </a:r>
              <a:endParaRPr lang="en-US" sz="3200" b="1">
                <a:solidFill>
                  <a:schemeClr val="accent1">
                    <a:lumMod val="75000"/>
                  </a:schemeClr>
                </a:solidFill>
              </a:endParaRPr>
            </a:p>
          </p:txBody>
        </p:sp>
      </p:grpSp>
    </p:spTree>
    <p:extLst>
      <p:ext uri="{BB962C8B-B14F-4D97-AF65-F5344CB8AC3E}">
        <p14:creationId xmlns:p14="http://schemas.microsoft.com/office/powerpoint/2010/main" val="1925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22" presetClass="entr" presetSubtype="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heel(1)">
                                      <p:cBhvr>
                                        <p:cTn id="18" dur="75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heel(1)">
                                      <p:cBhvr>
                                        <p:cTn id="23" dur="750"/>
                                        <p:tgtEl>
                                          <p:spTgt spid="29"/>
                                        </p:tgtEl>
                                      </p:cBhvr>
                                    </p:animEffect>
                                  </p:childTnLst>
                                </p:cTn>
                              </p:par>
                              <p:par>
                                <p:cTn id="24" presetID="21" presetClass="exit" presetSubtype="1" fill="hold" grpId="1" nodeType="withEffect">
                                  <p:stCondLst>
                                    <p:cond delay="0"/>
                                  </p:stCondLst>
                                  <p:childTnLst>
                                    <p:animEffect transition="out" filter="wheel(1)">
                                      <p:cBhvr>
                                        <p:cTn id="25" dur="750"/>
                                        <p:tgtEl>
                                          <p:spTgt spid="27"/>
                                        </p:tgtEl>
                                      </p:cBhvr>
                                    </p:animEffect>
                                    <p:set>
                                      <p:cBhvr>
                                        <p:cTn id="26" dur="1" fill="hold">
                                          <p:stCondLst>
                                            <p:cond delay="749"/>
                                          </p:stCondLst>
                                        </p:cTn>
                                        <p:tgtEl>
                                          <p:spTgt spid="27"/>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75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heel(1)">
                                      <p:cBhvr>
                                        <p:cTn id="34" dur="750"/>
                                        <p:tgtEl>
                                          <p:spTgt spid="30"/>
                                        </p:tgtEl>
                                      </p:cBhvr>
                                    </p:animEffect>
                                  </p:childTnLst>
                                </p:cTn>
                              </p:par>
                              <p:par>
                                <p:cTn id="35" presetID="21" presetClass="exit" presetSubtype="1" fill="hold" grpId="1" nodeType="withEffect">
                                  <p:stCondLst>
                                    <p:cond delay="0"/>
                                  </p:stCondLst>
                                  <p:childTnLst>
                                    <p:animEffect transition="out" filter="wheel(1)">
                                      <p:cBhvr>
                                        <p:cTn id="36" dur="750"/>
                                        <p:tgtEl>
                                          <p:spTgt spid="29"/>
                                        </p:tgtEl>
                                      </p:cBhvr>
                                    </p:animEffect>
                                    <p:set>
                                      <p:cBhvr>
                                        <p:cTn id="37" dur="1" fill="hold">
                                          <p:stCondLst>
                                            <p:cond delay="749"/>
                                          </p:stCondLst>
                                        </p:cTn>
                                        <p:tgtEl>
                                          <p:spTgt spid="29"/>
                                        </p:tgtEl>
                                        <p:attrNameLst>
                                          <p:attrName>style.visibility</p:attrName>
                                        </p:attrNameLst>
                                      </p:cBhvr>
                                      <p:to>
                                        <p:strVal val="hidden"/>
                                      </p:to>
                                    </p:set>
                                  </p:childTnLst>
                                </p:cTn>
                              </p:par>
                              <p:par>
                                <p:cTn id="38" presetID="22" presetClass="exit" presetSubtype="2" fill="hold" nodeType="withEffect">
                                  <p:stCondLst>
                                    <p:cond delay="0"/>
                                  </p:stCondLst>
                                  <p:childTnLst>
                                    <p:animEffect transition="out" filter="wipe(right)">
                                      <p:cBhvr>
                                        <p:cTn id="39" dur="750"/>
                                        <p:tgtEl>
                                          <p:spTgt spid="24"/>
                                        </p:tgtEl>
                                      </p:cBhvr>
                                    </p:animEffect>
                                    <p:set>
                                      <p:cBhvr>
                                        <p:cTn id="40" dur="1" fill="hold">
                                          <p:stCondLst>
                                            <p:cond delay="749"/>
                                          </p:stCondLst>
                                        </p:cTn>
                                        <p:tgtEl>
                                          <p:spTgt spid="24"/>
                                        </p:tgtEl>
                                        <p:attrNameLst>
                                          <p:attrName>style.visibility</p:attrName>
                                        </p:attrNameLst>
                                      </p:cBhvr>
                                      <p:to>
                                        <p:strVal val="hidden"/>
                                      </p:to>
                                    </p:set>
                                  </p:childTnLst>
                                </p:cTn>
                              </p:par>
                              <p:par>
                                <p:cTn id="41" presetID="22" presetClass="entr" presetSubtype="2"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75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left)">
                                      <p:cBhvr>
                                        <p:cTn id="48" dur="750"/>
                                        <p:tgtEl>
                                          <p:spTgt spid="38"/>
                                        </p:tgtEl>
                                      </p:cBhvr>
                                    </p:animEffect>
                                  </p:childTnLst>
                                </p:cTn>
                              </p:par>
                              <p:par>
                                <p:cTn id="49" presetID="22" presetClass="exit" presetSubtype="8" fill="hold" nodeType="withEffect">
                                  <p:stCondLst>
                                    <p:cond delay="0"/>
                                  </p:stCondLst>
                                  <p:childTnLst>
                                    <p:animEffect transition="out" filter="wipe(left)">
                                      <p:cBhvr>
                                        <p:cTn id="50" dur="750"/>
                                        <p:tgtEl>
                                          <p:spTgt spid="35"/>
                                        </p:tgtEl>
                                      </p:cBhvr>
                                    </p:animEffect>
                                    <p:set>
                                      <p:cBhvr>
                                        <p:cTn id="51" dur="1" fill="hold">
                                          <p:stCondLst>
                                            <p:cond delay="74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27" grpId="0" animBg="1"/>
      <p:bldP spid="27" grpId="1" animBg="1"/>
      <p:bldP spid="29" grpId="0" animBg="1"/>
      <p:bldP spid="29" grpId="1"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17</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2" y="162390"/>
            <a:ext cx="10306048" cy="1107034"/>
            <a:chOff x="-38100" y="3720664"/>
            <a:chExt cx="4142212" cy="690756"/>
          </a:xfrm>
          <a:solidFill>
            <a:schemeClr val="accent2">
              <a:lumMod val="75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8" y="404198"/>
            <a:ext cx="10687617"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THINGSBOARD-RULE ENGINE</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14" name="Picture 13"/>
          <p:cNvPicPr/>
          <p:nvPr/>
        </p:nvPicPr>
        <p:blipFill>
          <a:blip r:embed="rId3"/>
          <a:stretch>
            <a:fillRect/>
          </a:stretch>
        </p:blipFill>
        <p:spPr>
          <a:xfrm>
            <a:off x="2948939" y="1511229"/>
            <a:ext cx="12776836" cy="7781495"/>
          </a:xfrm>
          <a:prstGeom prst="rect">
            <a:avLst/>
          </a:prstGeom>
        </p:spPr>
      </p:pic>
      <p:grpSp>
        <p:nvGrpSpPr>
          <p:cNvPr id="16" name="Group 15"/>
          <p:cNvGrpSpPr/>
          <p:nvPr/>
        </p:nvGrpSpPr>
        <p:grpSpPr>
          <a:xfrm>
            <a:off x="3209926" y="1647826"/>
            <a:ext cx="13712118" cy="4191000"/>
            <a:chOff x="3209926" y="1647826"/>
            <a:chExt cx="13712118" cy="4191000"/>
          </a:xfrm>
        </p:grpSpPr>
        <p:sp>
          <p:nvSpPr>
            <p:cNvPr id="3" name="Rounded Rectangle 2"/>
            <p:cNvSpPr/>
            <p:nvPr/>
          </p:nvSpPr>
          <p:spPr>
            <a:xfrm>
              <a:off x="3209926" y="1647826"/>
              <a:ext cx="9456208" cy="4191000"/>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p:cNvCxnSpPr>
              <a:stCxn id="3" idx="3"/>
            </p:cNvCxnSpPr>
            <p:nvPr/>
          </p:nvCxnSpPr>
          <p:spPr>
            <a:xfrm flipV="1">
              <a:off x="12666134" y="2607733"/>
              <a:ext cx="1230488" cy="1135593"/>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896622" y="2353817"/>
              <a:ext cx="3025422" cy="507831"/>
            </a:xfrm>
            <a:prstGeom prst="rect">
              <a:avLst/>
            </a:prstGeom>
            <a:noFill/>
          </p:spPr>
          <p:txBody>
            <a:bodyPr wrap="square" rtlCol="0">
              <a:spAutoFit/>
            </a:bodyPr>
            <a:lstStyle/>
            <a:p>
              <a:r>
                <a:rPr lang="en-US" b="1" smtClean="0">
                  <a:solidFill>
                    <a:schemeClr val="accent1">
                      <a:lumMod val="75000"/>
                    </a:schemeClr>
                  </a:solidFill>
                </a:rPr>
                <a:t>Root Rule Chain</a:t>
              </a:r>
              <a:endParaRPr lang="en-US" b="1">
                <a:solidFill>
                  <a:schemeClr val="accent1">
                    <a:lumMod val="75000"/>
                  </a:schemeClr>
                </a:solidFill>
              </a:endParaRPr>
            </a:p>
          </p:txBody>
        </p:sp>
      </p:grpSp>
      <p:grpSp>
        <p:nvGrpSpPr>
          <p:cNvPr id="20" name="Group 19"/>
          <p:cNvGrpSpPr/>
          <p:nvPr/>
        </p:nvGrpSpPr>
        <p:grpSpPr>
          <a:xfrm>
            <a:off x="2954584" y="2144485"/>
            <a:ext cx="14362571" cy="7148239"/>
            <a:chOff x="2954584" y="2144485"/>
            <a:chExt cx="14362571" cy="7148239"/>
          </a:xfrm>
        </p:grpSpPr>
        <p:sp>
          <p:nvSpPr>
            <p:cNvPr id="15" name="L-Shape 14"/>
            <p:cNvSpPr/>
            <p:nvPr/>
          </p:nvSpPr>
          <p:spPr>
            <a:xfrm>
              <a:off x="2954584" y="2144485"/>
              <a:ext cx="10326794" cy="7148239"/>
            </a:xfrm>
            <a:prstGeom prst="corner">
              <a:avLst>
                <a:gd name="adj1" fmla="val 46980"/>
                <a:gd name="adj2" fmla="val 50000"/>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p:cNvCxnSpPr/>
            <p:nvPr/>
          </p:nvCxnSpPr>
          <p:spPr>
            <a:xfrm flipV="1">
              <a:off x="13281378" y="7495822"/>
              <a:ext cx="953911" cy="384883"/>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235289" y="7034157"/>
              <a:ext cx="3081866" cy="923330"/>
            </a:xfrm>
            <a:prstGeom prst="rect">
              <a:avLst/>
            </a:prstGeom>
            <a:noFill/>
          </p:spPr>
          <p:txBody>
            <a:bodyPr wrap="square" rtlCol="0">
              <a:spAutoFit/>
            </a:bodyPr>
            <a:lstStyle/>
            <a:p>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28" name="Group 27"/>
          <p:cNvGrpSpPr/>
          <p:nvPr/>
        </p:nvGrpSpPr>
        <p:grpSpPr>
          <a:xfrm>
            <a:off x="13073743" y="4463143"/>
            <a:ext cx="3848301" cy="2349404"/>
            <a:chOff x="13073743" y="4463143"/>
            <a:chExt cx="3848301" cy="2349404"/>
          </a:xfrm>
        </p:grpSpPr>
        <p:sp>
          <p:nvSpPr>
            <p:cNvPr id="21" name="Rounded Rectangle 20"/>
            <p:cNvSpPr/>
            <p:nvPr/>
          </p:nvSpPr>
          <p:spPr>
            <a:xfrm>
              <a:off x="13073743" y="4463143"/>
              <a:ext cx="2652032" cy="1012371"/>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p:cNvCxnSpPr/>
            <p:nvPr/>
          </p:nvCxnSpPr>
          <p:spPr>
            <a:xfrm rot="16200000" flipH="1">
              <a:off x="14171523" y="5682666"/>
              <a:ext cx="719816" cy="305513"/>
            </a:xfrm>
            <a:prstGeom prst="curvedConnector3">
              <a:avLst>
                <a:gd name="adj1" fmla="val 9670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4761712" y="5889217"/>
              <a:ext cx="2160332" cy="923330"/>
            </a:xfrm>
            <a:prstGeom prst="rect">
              <a:avLst/>
            </a:prstGeom>
            <a:noFill/>
          </p:spPr>
          <p:txBody>
            <a:bodyPr wrap="square" rtlCol="0">
              <a:spAutoFit/>
            </a:bodyPr>
            <a:lstStyle/>
            <a:p>
              <a:r>
                <a:rPr lang="en-US" b="1" smtClean="0">
                  <a:solidFill>
                    <a:schemeClr val="accent1">
                      <a:lumMod val="75000"/>
                    </a:schemeClr>
                  </a:solidFill>
                </a:rPr>
                <a:t>Alarm Rule Chain</a:t>
              </a:r>
              <a:endParaRPr lang="en-US" b="1">
                <a:solidFill>
                  <a:schemeClr val="accent1">
                    <a:lumMod val="75000"/>
                  </a:schemeClr>
                </a:solidFill>
              </a:endParaRPr>
            </a:p>
          </p:txBody>
        </p:sp>
      </p:grpSp>
      <p:grpSp>
        <p:nvGrpSpPr>
          <p:cNvPr id="34" name="Group 33"/>
          <p:cNvGrpSpPr/>
          <p:nvPr/>
        </p:nvGrpSpPr>
        <p:grpSpPr>
          <a:xfrm>
            <a:off x="4391026" y="2113692"/>
            <a:ext cx="12926130" cy="6725507"/>
            <a:chOff x="4833258" y="2113692"/>
            <a:chExt cx="12483897" cy="6725507"/>
          </a:xfrm>
        </p:grpSpPr>
        <p:pic>
          <p:nvPicPr>
            <p:cNvPr id="38" name="Picture 37"/>
            <p:cNvPicPr/>
            <p:nvPr/>
          </p:nvPicPr>
          <p:blipFill>
            <a:blip r:embed="rId4"/>
            <a:stretch>
              <a:fillRect/>
            </a:stretch>
          </p:blipFill>
          <p:spPr>
            <a:xfrm>
              <a:off x="6106886" y="2113692"/>
              <a:ext cx="11210269" cy="6725507"/>
            </a:xfrm>
            <a:prstGeom prst="rect">
              <a:avLst/>
            </a:prstGeom>
            <a:ln w="57150">
              <a:solidFill>
                <a:schemeClr val="accent2">
                  <a:lumMod val="75000"/>
                </a:schemeClr>
              </a:solidFill>
            </a:ln>
          </p:spPr>
        </p:pic>
        <p:cxnSp>
          <p:nvCxnSpPr>
            <p:cNvPr id="32" name="Straight Arrow Connector 31"/>
            <p:cNvCxnSpPr/>
            <p:nvPr/>
          </p:nvCxnSpPr>
          <p:spPr>
            <a:xfrm flipV="1">
              <a:off x="4833258" y="4969328"/>
              <a:ext cx="1273628" cy="108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54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ircle(in)">
                                      <p:cBhvr>
                                        <p:cTn id="20" dur="2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 presetClass="exit" presetSubtype="0" fill="hold"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par>
                                <p:cTn id="33" presetID="22" presetClass="exit" presetSubtype="4" fill="hold" nodeType="withEffect">
                                  <p:stCondLst>
                                    <p:cond delay="0"/>
                                  </p:stCondLst>
                                  <p:childTnLst>
                                    <p:animEffect transition="out" filter="wipe(down)">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2.77778E-7 -4.32099E-6 L -0.62665 -0.00138 " pathEditMode="relative" rAng="0" ptsTypes="AA">
                                      <p:cBhvr>
                                        <p:cTn id="39" dur="2000" fill="hold"/>
                                        <p:tgtEl>
                                          <p:spTgt spid="14"/>
                                        </p:tgtEl>
                                        <p:attrNameLst>
                                          <p:attrName>ppt_x</p:attrName>
                                          <p:attrName>ppt_y</p:attrName>
                                        </p:attrNameLst>
                                      </p:cBhvr>
                                      <p:rCtr x="-31337" y="-77"/>
                                    </p:animMotion>
                                  </p:childTnLst>
                                </p:cTn>
                              </p:par>
                              <p:par>
                                <p:cTn id="40" presetID="35" presetClass="path" presetSubtype="0" accel="50000" decel="50000" fill="hold" nodeType="withEffect">
                                  <p:stCondLst>
                                    <p:cond delay="0"/>
                                  </p:stCondLst>
                                  <p:childTnLst>
                                    <p:animMotion origin="layout" path="M -2.08333E-6 -3.82716E-6 L -0.623 -0.00139 " pathEditMode="relative" rAng="0" ptsTypes="AA">
                                      <p:cBhvr>
                                        <p:cTn id="41" dur="2000" fill="hold"/>
                                        <p:tgtEl>
                                          <p:spTgt spid="28"/>
                                        </p:tgtEl>
                                        <p:attrNameLst>
                                          <p:attrName>ppt_x</p:attrName>
                                          <p:attrName>ppt_y</p:attrName>
                                        </p:attrNameLst>
                                      </p:cBhvr>
                                      <p:rCtr x="-31155" y="-77"/>
                                    </p:animMotion>
                                  </p:childTnLst>
                                </p:cTn>
                              </p:par>
                              <p:par>
                                <p:cTn id="42" presetID="2" presetClass="entr" presetSubtype="2"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2000" fill="hold"/>
                                        <p:tgtEl>
                                          <p:spTgt spid="34"/>
                                        </p:tgtEl>
                                        <p:attrNameLst>
                                          <p:attrName>ppt_x</p:attrName>
                                        </p:attrNameLst>
                                      </p:cBhvr>
                                      <p:tavLst>
                                        <p:tav tm="0">
                                          <p:val>
                                            <p:strVal val="1+#ppt_w/2"/>
                                          </p:val>
                                        </p:tav>
                                        <p:tav tm="100000">
                                          <p:val>
                                            <p:strVal val="#ppt_x"/>
                                          </p:val>
                                        </p:tav>
                                      </p:tavLst>
                                    </p:anim>
                                    <p:anim calcmode="lin" valueType="num">
                                      <p:cBhvr additive="base">
                                        <p:cTn id="45" dur="2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406488" y="2898774"/>
            <a:ext cx="11832473" cy="5333832"/>
            <a:chOff x="2939763" y="2393949"/>
            <a:chExt cx="11832473" cy="5333832"/>
          </a:xfrm>
        </p:grpSpPr>
        <p:pic>
          <p:nvPicPr>
            <p:cNvPr id="10" name="Picture 9"/>
            <p:cNvPicPr/>
            <p:nvPr/>
          </p:nvPicPr>
          <p:blipFill>
            <a:blip r:embed="rId3"/>
            <a:stretch>
              <a:fillRect/>
            </a:stretch>
          </p:blipFill>
          <p:spPr>
            <a:xfrm>
              <a:off x="2939763" y="2393949"/>
              <a:ext cx="11832473" cy="4826001"/>
            </a:xfrm>
            <a:prstGeom prst="rect">
              <a:avLst/>
            </a:prstGeom>
          </p:spPr>
        </p:pic>
        <p:sp>
          <p:nvSpPr>
            <p:cNvPr id="5" name="TextBox 4"/>
            <p:cNvSpPr txBox="1"/>
            <p:nvPr/>
          </p:nvSpPr>
          <p:spPr>
            <a:xfrm>
              <a:off x="5955636" y="7219950"/>
              <a:ext cx="5800725" cy="507831"/>
            </a:xfrm>
            <a:prstGeom prst="rect">
              <a:avLst/>
            </a:prstGeom>
            <a:noFill/>
          </p:spPr>
          <p:txBody>
            <a:bodyPr wrap="square" rtlCol="0">
              <a:spAutoFit/>
            </a:bodyPr>
            <a:lstStyle/>
            <a:p>
              <a:pPr algn="ctr"/>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100" name="Group 99"/>
          <p:cNvGrpSpPr/>
          <p:nvPr/>
        </p:nvGrpSpPr>
        <p:grpSpPr>
          <a:xfrm>
            <a:off x="0" y="162390"/>
            <a:ext cx="98583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8782616" cy="648000"/>
          </a:xfrm>
        </p:spPr>
        <p:txBody>
          <a:bodyPr/>
          <a:lstStyle/>
          <a:p>
            <a:r>
              <a:rPr lang="en-US" b="1" spc="0">
                <a:solidFill>
                  <a:schemeClr val="bg1"/>
                </a:solidFill>
                <a:latin typeface="+mn-lt"/>
                <a:cs typeface="Times New Roman" panose="02020603050405020304" pitchFamily="18" charset="0"/>
              </a:rPr>
              <a:t>THINGSBOARD-RULE </a:t>
            </a:r>
            <a:r>
              <a:rPr lang="en-US" b="1" spc="0" smtClean="0">
                <a:solidFill>
                  <a:schemeClr val="bg1"/>
                </a:solidFill>
                <a:latin typeface="+mn-lt"/>
                <a:cs typeface="Times New Roman" panose="02020603050405020304" pitchFamily="18" charset="0"/>
              </a:rPr>
              <a:t>NODE</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18</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18</a:t>
            </a:fld>
            <a:endParaRPr lang="en-US" noProof="0"/>
          </a:p>
        </p:txBody>
      </p:sp>
      <p:grpSp>
        <p:nvGrpSpPr>
          <p:cNvPr id="34" name="Group 33"/>
          <p:cNvGrpSpPr/>
          <p:nvPr/>
        </p:nvGrpSpPr>
        <p:grpSpPr>
          <a:xfrm>
            <a:off x="6052520" y="1635090"/>
            <a:ext cx="7826750" cy="7579301"/>
            <a:chOff x="6052520" y="1635090"/>
            <a:chExt cx="7826750" cy="7579301"/>
          </a:xfrm>
        </p:grpSpPr>
        <p:grpSp>
          <p:nvGrpSpPr>
            <p:cNvPr id="12" name="Group 11"/>
            <p:cNvGrpSpPr/>
            <p:nvPr/>
          </p:nvGrpSpPr>
          <p:grpSpPr>
            <a:xfrm>
              <a:off x="8241792" y="7433216"/>
              <a:ext cx="2400300" cy="1781175"/>
              <a:chOff x="8315325" y="2362200"/>
              <a:chExt cx="2400300" cy="1781175"/>
            </a:xfrm>
          </p:grpSpPr>
          <p:sp>
            <p:nvSpPr>
              <p:cNvPr id="7" name="Rounded Rectangle 6"/>
              <p:cNvSpPr/>
              <p:nvPr/>
            </p:nvSpPr>
            <p:spPr>
              <a:xfrm>
                <a:off x="8315325" y="3019425"/>
                <a:ext cx="2400300" cy="1123950"/>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9515475" y="2362200"/>
                <a:ext cx="0" cy="6572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6052520" y="1635090"/>
              <a:ext cx="7826750" cy="5798126"/>
            </a:xfrm>
            <a:prstGeom prst="rect">
              <a:avLst/>
            </a:prstGeom>
            <a:ln w="57150">
              <a:solidFill>
                <a:schemeClr val="accent2">
                  <a:lumMod val="75000"/>
                </a:schemeClr>
              </a:solidFill>
            </a:ln>
          </p:spPr>
        </p:pic>
      </p:grpSp>
      <p:grpSp>
        <p:nvGrpSpPr>
          <p:cNvPr id="35" name="Group 34"/>
          <p:cNvGrpSpPr/>
          <p:nvPr/>
        </p:nvGrpSpPr>
        <p:grpSpPr>
          <a:xfrm>
            <a:off x="328436" y="1635090"/>
            <a:ext cx="5724084" cy="7858372"/>
            <a:chOff x="328436" y="1635090"/>
            <a:chExt cx="5724084" cy="7858372"/>
          </a:xfrm>
        </p:grpSpPr>
        <p:grpSp>
          <p:nvGrpSpPr>
            <p:cNvPr id="15" name="Group 14"/>
            <p:cNvGrpSpPr/>
            <p:nvPr/>
          </p:nvGrpSpPr>
          <p:grpSpPr>
            <a:xfrm>
              <a:off x="1211104" y="7487805"/>
              <a:ext cx="3142255" cy="2005657"/>
              <a:chOff x="10024541" y="1912833"/>
              <a:chExt cx="3142255" cy="2005657"/>
            </a:xfrm>
          </p:grpSpPr>
          <p:pic>
            <p:nvPicPr>
              <p:cNvPr id="20" name="Picture 6" descr="Actions on Googl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1939" y="2404555"/>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024541" y="1912833"/>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pic>
          <p:nvPicPr>
            <p:cNvPr id="16" name="Picture 15"/>
            <p:cNvPicPr>
              <a:picLocks noChangeAspect="1"/>
            </p:cNvPicPr>
            <p:nvPr/>
          </p:nvPicPr>
          <p:blipFill rotWithShape="1">
            <a:blip r:embed="rId6"/>
            <a:srcRect l="11194" t="9384" r="4491" b="1528"/>
            <a:stretch/>
          </p:blipFill>
          <p:spPr>
            <a:xfrm>
              <a:off x="328436" y="1635090"/>
              <a:ext cx="4907593" cy="4975502"/>
            </a:xfrm>
            <a:prstGeom prst="rect">
              <a:avLst/>
            </a:prstGeom>
            <a:ln w="57150">
              <a:solidFill>
                <a:schemeClr val="accent2">
                  <a:lumMod val="75000"/>
                </a:schemeClr>
              </a:solidFill>
            </a:ln>
          </p:spPr>
        </p:pic>
        <p:cxnSp>
          <p:nvCxnSpPr>
            <p:cNvPr id="18" name="Straight Arrow Connector 17"/>
            <p:cNvCxnSpPr>
              <a:stCxn id="16" idx="3"/>
            </p:cNvCxnSpPr>
            <p:nvPr/>
          </p:nvCxnSpPr>
          <p:spPr>
            <a:xfrm>
              <a:off x="5236029" y="4122841"/>
              <a:ext cx="81649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33304" y="3481138"/>
              <a:ext cx="696686" cy="507831"/>
            </a:xfrm>
            <a:prstGeom prst="rect">
              <a:avLst/>
            </a:prstGeom>
            <a:noFill/>
          </p:spPr>
          <p:txBody>
            <a:bodyPr wrap="square" rtlCol="0">
              <a:spAutoFit/>
            </a:bodyPr>
            <a:lstStyle/>
            <a:p>
              <a:r>
                <a:rPr lang="en-US" b="1" smtClean="0">
                  <a:solidFill>
                    <a:schemeClr val="accent6">
                      <a:lumMod val="75000"/>
                    </a:schemeClr>
                  </a:solidFill>
                </a:rPr>
                <a:t>IN</a:t>
              </a:r>
              <a:endParaRPr lang="en-US" b="1">
                <a:solidFill>
                  <a:schemeClr val="accent6">
                    <a:lumMod val="75000"/>
                  </a:schemeClr>
                </a:solidFill>
              </a:endParaRPr>
            </a:p>
          </p:txBody>
        </p:sp>
        <p:cxnSp>
          <p:nvCxnSpPr>
            <p:cNvPr id="27" name="Straight Arrow Connector 26"/>
            <p:cNvCxnSpPr/>
            <p:nvPr/>
          </p:nvCxnSpPr>
          <p:spPr>
            <a:xfrm flipH="1" flipV="1">
              <a:off x="2634343" y="6610592"/>
              <a:ext cx="5479" cy="87721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3901800" y="3615010"/>
            <a:ext cx="3983193" cy="5398761"/>
            <a:chOff x="13901800" y="3615010"/>
            <a:chExt cx="3983193" cy="5398761"/>
          </a:xfrm>
        </p:grpSpPr>
        <p:pic>
          <p:nvPicPr>
            <p:cNvPr id="23" name="Picture 22"/>
            <p:cNvPicPr>
              <a:picLocks noChangeAspect="1"/>
            </p:cNvPicPr>
            <p:nvPr/>
          </p:nvPicPr>
          <p:blipFill rotWithShape="1">
            <a:blip r:embed="rId7"/>
            <a:srcRect l="10162" t="4749" r="631" b="75480"/>
            <a:stretch/>
          </p:blipFill>
          <p:spPr>
            <a:xfrm>
              <a:off x="14894143" y="3777899"/>
              <a:ext cx="2990850" cy="885825"/>
            </a:xfrm>
            <a:prstGeom prst="rect">
              <a:avLst/>
            </a:prstGeom>
            <a:ln w="57150">
              <a:solidFill>
                <a:schemeClr val="accent2">
                  <a:lumMod val="75000"/>
                </a:schemeClr>
              </a:solidFill>
            </a:ln>
          </p:spPr>
        </p:pic>
        <p:cxnSp>
          <p:nvCxnSpPr>
            <p:cNvPr id="31" name="Straight Arrow Connector 30"/>
            <p:cNvCxnSpPr>
              <a:endCxn id="23" idx="1"/>
            </p:cNvCxnSpPr>
            <p:nvPr/>
          </p:nvCxnSpPr>
          <p:spPr>
            <a:xfrm>
              <a:off x="13901800" y="4220812"/>
              <a:ext cx="99234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3901800" y="3615010"/>
              <a:ext cx="914354" cy="507831"/>
            </a:xfrm>
            <a:prstGeom prst="rect">
              <a:avLst/>
            </a:prstGeom>
            <a:noFill/>
          </p:spPr>
          <p:txBody>
            <a:bodyPr wrap="square" rtlCol="0">
              <a:spAutoFit/>
            </a:bodyPr>
            <a:lstStyle/>
            <a:p>
              <a:r>
                <a:rPr lang="en-US" b="1" smtClean="0">
                  <a:solidFill>
                    <a:schemeClr val="accent6">
                      <a:lumMod val="75000"/>
                    </a:schemeClr>
                  </a:solidFill>
                </a:rPr>
                <a:t>OUT</a:t>
              </a:r>
              <a:endParaRPr lang="en-US" b="1">
                <a:solidFill>
                  <a:schemeClr val="accent6">
                    <a:lumMod val="75000"/>
                  </a:schemeClr>
                </a:solidFill>
              </a:endParaRPr>
            </a:p>
          </p:txBody>
        </p:sp>
        <p:cxnSp>
          <p:nvCxnSpPr>
            <p:cNvPr id="33" name="Straight Arrow Connector 32"/>
            <p:cNvCxnSpPr>
              <a:stCxn id="23" idx="2"/>
            </p:cNvCxnSpPr>
            <p:nvPr/>
          </p:nvCxnSpPr>
          <p:spPr>
            <a:xfrm>
              <a:off x="16389568" y="4663724"/>
              <a:ext cx="5102" cy="330113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094613" y="8090441"/>
              <a:ext cx="2600114" cy="923330"/>
            </a:xfrm>
            <a:prstGeom prst="rect">
              <a:avLst/>
            </a:prstGeom>
            <a:noFill/>
          </p:spPr>
          <p:txBody>
            <a:bodyPr wrap="square" rtlCol="0">
              <a:spAutoFit/>
            </a:bodyPr>
            <a:lstStyle/>
            <a:p>
              <a:pPr algn="ctr"/>
              <a:r>
                <a:rPr lang="en-US" b="1" smtClean="0">
                  <a:solidFill>
                    <a:schemeClr val="accent1">
                      <a:lumMod val="75000"/>
                    </a:schemeClr>
                  </a:solidFill>
                </a:rPr>
                <a:t>ThingsBoard</a:t>
              </a:r>
            </a:p>
            <a:p>
              <a:pPr algn="ctr"/>
              <a:r>
                <a:rPr lang="en-US" b="1" smtClean="0">
                  <a:solidFill>
                    <a:schemeClr val="accent1">
                      <a:lumMod val="75000"/>
                    </a:schemeClr>
                  </a:solidFill>
                </a:rPr>
                <a:t>Dashboard</a:t>
              </a:r>
              <a:endParaRPr lang="en-US" b="1">
                <a:solidFill>
                  <a:schemeClr val="accent1">
                    <a:lumMod val="75000"/>
                  </a:schemeClr>
                </a:solidFill>
              </a:endParaRPr>
            </a:p>
          </p:txBody>
        </p:sp>
      </p:grpSp>
    </p:spTree>
    <p:extLst>
      <p:ext uri="{BB962C8B-B14F-4D97-AF65-F5344CB8AC3E}">
        <p14:creationId xmlns:p14="http://schemas.microsoft.com/office/powerpoint/2010/main" val="151709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22222E-6 6.17284E-7 L 0.00044 0.49074 " pathEditMode="relative" rAng="0" ptsTypes="AA">
                                      <p:cBhvr>
                                        <p:cTn id="20" dur="2000" fill="hold"/>
                                        <p:tgtEl>
                                          <p:spTgt spid="6"/>
                                        </p:tgtEl>
                                        <p:attrNameLst>
                                          <p:attrName>ppt_x</p:attrName>
                                          <p:attrName>ppt_y</p:attrName>
                                        </p:attrNameLst>
                                      </p:cBhvr>
                                      <p:rCtr x="17" y="24537"/>
                                    </p:animMotion>
                                  </p:childTnLst>
                                </p:cTn>
                              </p:par>
                              <p:par>
                                <p:cTn id="21" presetID="42"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2000"/>
                                        <p:tgtEl>
                                          <p:spTgt spid="34"/>
                                        </p:tgtEl>
                                      </p:cBhvr>
                                    </p:animEffect>
                                    <p:anim calcmode="lin" valueType="num">
                                      <p:cBhvr>
                                        <p:cTn id="24" dur="2000" fill="hold"/>
                                        <p:tgtEl>
                                          <p:spTgt spid="34"/>
                                        </p:tgtEl>
                                        <p:attrNameLst>
                                          <p:attrName>ppt_x</p:attrName>
                                        </p:attrNameLst>
                                      </p:cBhvr>
                                      <p:tavLst>
                                        <p:tav tm="0">
                                          <p:val>
                                            <p:strVal val="#ppt_x"/>
                                          </p:val>
                                        </p:tav>
                                        <p:tav tm="100000">
                                          <p:val>
                                            <p:strVal val="#ppt_x"/>
                                          </p:val>
                                        </p:tav>
                                      </p:tavLst>
                                    </p:anim>
                                    <p:anim calcmode="lin" valueType="num">
                                      <p:cBhvr>
                                        <p:cTn id="25" dur="2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79145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6887141" cy="648000"/>
          </a:xfrm>
        </p:spPr>
        <p:txBody>
          <a:bodyPr/>
          <a:lstStyle/>
          <a:p>
            <a:r>
              <a:rPr lang="en-US" b="1" spc="0" smtClean="0">
                <a:solidFill>
                  <a:schemeClr val="bg1"/>
                </a:solidFill>
                <a:latin typeface="+mn-lt"/>
                <a:cs typeface="Times New Roman" panose="02020603050405020304" pitchFamily="18" charset="0"/>
              </a:rPr>
              <a:t>THINGSBOARD-DATA</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19</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19</a:t>
            </a:fld>
            <a:endParaRPr lang="en-US" noProof="0"/>
          </a:p>
        </p:txBody>
      </p:sp>
      <p:grpSp>
        <p:nvGrpSpPr>
          <p:cNvPr id="8" name="Group 7"/>
          <p:cNvGrpSpPr/>
          <p:nvPr/>
        </p:nvGrpSpPr>
        <p:grpSpPr>
          <a:xfrm>
            <a:off x="1174846" y="2482647"/>
            <a:ext cx="7478157" cy="5918403"/>
            <a:chOff x="1079596" y="2482647"/>
            <a:chExt cx="7478157" cy="5918403"/>
          </a:xfrm>
        </p:grpSpPr>
        <p:pic>
          <p:nvPicPr>
            <p:cNvPr id="5" name="Picture 4"/>
            <p:cNvPicPr>
              <a:picLocks noChangeAspect="1"/>
            </p:cNvPicPr>
            <p:nvPr/>
          </p:nvPicPr>
          <p:blipFill>
            <a:blip r:embed="rId3"/>
            <a:stretch>
              <a:fillRect/>
            </a:stretch>
          </p:blipFill>
          <p:spPr>
            <a:xfrm>
              <a:off x="1079596" y="3389188"/>
              <a:ext cx="7478157" cy="5011862"/>
            </a:xfrm>
            <a:prstGeom prst="rect">
              <a:avLst/>
            </a:prstGeom>
            <a:ln w="57150">
              <a:solidFill>
                <a:schemeClr val="accent1">
                  <a:lumMod val="75000"/>
                </a:schemeClr>
              </a:solidFill>
            </a:ln>
          </p:spPr>
        </p:pic>
        <p:sp>
          <p:nvSpPr>
            <p:cNvPr id="7" name="TextBox 6"/>
            <p:cNvSpPr txBox="1"/>
            <p:nvPr/>
          </p:nvSpPr>
          <p:spPr>
            <a:xfrm>
              <a:off x="2761275" y="2482647"/>
              <a:ext cx="3981450" cy="507831"/>
            </a:xfrm>
            <a:prstGeom prst="rect">
              <a:avLst/>
            </a:prstGeom>
            <a:noFill/>
          </p:spPr>
          <p:txBody>
            <a:bodyPr wrap="square" rtlCol="0">
              <a:spAutoFit/>
            </a:bodyPr>
            <a:lstStyle/>
            <a:p>
              <a:pPr algn="ctr"/>
              <a:r>
                <a:rPr lang="en-US" b="1" smtClean="0">
                  <a:solidFill>
                    <a:schemeClr val="accent1">
                      <a:lumMod val="75000"/>
                    </a:schemeClr>
                  </a:solidFill>
                </a:rPr>
                <a:t>Telemetry</a:t>
              </a:r>
              <a:endParaRPr lang="en-US" b="1">
                <a:solidFill>
                  <a:schemeClr val="accent1">
                    <a:lumMod val="75000"/>
                  </a:schemeClr>
                </a:solidFill>
              </a:endParaRPr>
            </a:p>
          </p:txBody>
        </p:sp>
      </p:grpSp>
      <p:grpSp>
        <p:nvGrpSpPr>
          <p:cNvPr id="9" name="Group 8"/>
          <p:cNvGrpSpPr/>
          <p:nvPr/>
        </p:nvGrpSpPr>
        <p:grpSpPr>
          <a:xfrm>
            <a:off x="9807468" y="2482646"/>
            <a:ext cx="7478157" cy="5918404"/>
            <a:chOff x="9807468" y="2482646"/>
            <a:chExt cx="7478157" cy="5918404"/>
          </a:xfrm>
        </p:grpSpPr>
        <p:pic>
          <p:nvPicPr>
            <p:cNvPr id="6" name="Picture 5"/>
            <p:cNvPicPr>
              <a:picLocks noChangeAspect="1"/>
            </p:cNvPicPr>
            <p:nvPr/>
          </p:nvPicPr>
          <p:blipFill rotWithShape="1">
            <a:blip r:embed="rId4"/>
            <a:srcRect b="11625"/>
            <a:stretch/>
          </p:blipFill>
          <p:spPr>
            <a:xfrm>
              <a:off x="9807468" y="3389188"/>
              <a:ext cx="7478157" cy="5011862"/>
            </a:xfrm>
            <a:prstGeom prst="rect">
              <a:avLst/>
            </a:prstGeom>
            <a:ln w="57150">
              <a:solidFill>
                <a:schemeClr val="accent1">
                  <a:lumMod val="75000"/>
                </a:schemeClr>
              </a:solidFill>
            </a:ln>
          </p:spPr>
        </p:pic>
        <p:sp>
          <p:nvSpPr>
            <p:cNvPr id="13" name="TextBox 12"/>
            <p:cNvSpPr txBox="1"/>
            <p:nvPr/>
          </p:nvSpPr>
          <p:spPr>
            <a:xfrm>
              <a:off x="11555821" y="2482646"/>
              <a:ext cx="3981450" cy="507831"/>
            </a:xfrm>
            <a:prstGeom prst="rect">
              <a:avLst/>
            </a:prstGeom>
            <a:noFill/>
          </p:spPr>
          <p:txBody>
            <a:bodyPr wrap="square" rtlCol="0">
              <a:spAutoFit/>
            </a:bodyPr>
            <a:lstStyle/>
            <a:p>
              <a:pPr algn="ctr"/>
              <a:r>
                <a:rPr lang="en-US" b="1" smtClean="0">
                  <a:solidFill>
                    <a:schemeClr val="accent1">
                      <a:lumMod val="75000"/>
                    </a:schemeClr>
                  </a:solidFill>
                </a:rPr>
                <a:t>Attribute</a:t>
              </a:r>
              <a:endParaRPr lang="en-US" b="1">
                <a:solidFill>
                  <a:schemeClr val="accent1">
                    <a:lumMod val="75000"/>
                  </a:schemeClr>
                </a:solidFill>
              </a:endParaRPr>
            </a:p>
          </p:txBody>
        </p:sp>
      </p:grpSp>
    </p:spTree>
    <p:extLst>
      <p:ext uri="{BB962C8B-B14F-4D97-AF65-F5344CB8AC3E}">
        <p14:creationId xmlns:p14="http://schemas.microsoft.com/office/powerpoint/2010/main" val="411201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ome Automation Images – Browse 155,334 Stock Photos, Vectors, and Video |  Adobe Stock"/>
          <p:cNvPicPr>
            <a:picLocks noChangeAspect="1" noChangeArrowheads="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44000"/>
                    </a14:imgEffect>
                    <a14:imgEffect>
                      <a14:colorTemperature colorTemp="4700"/>
                    </a14:imgEffect>
                    <a14:imgEffect>
                      <a14:saturation sat="36000"/>
                    </a14:imgEffect>
                    <a14:imgEffect>
                      <a14:brightnessContrast bright="20000" contrast="-45000"/>
                    </a14:imgEffect>
                  </a14:imgLayer>
                </a14:imgProps>
              </a:ext>
              <a:ext uri="{28A0092B-C50C-407E-A947-70E740481C1C}">
                <a14:useLocalDpi xmlns:a14="http://schemas.microsoft.com/office/drawing/2010/main" val="0"/>
              </a:ext>
            </a:extLst>
          </a:blip>
          <a:srcRect b="11517"/>
          <a:stretch/>
        </p:blipFill>
        <p:spPr bwMode="auto">
          <a:xfrm>
            <a:off x="-6102" y="4203270"/>
            <a:ext cx="18294101" cy="6083729"/>
          </a:xfrm>
          <a:prstGeom prst="rect">
            <a:avLst/>
          </a:prstGeom>
          <a:noFill/>
        </p:spPr>
      </p:pic>
      <p:sp>
        <p:nvSpPr>
          <p:cNvPr id="19" name="Rectangle 18"/>
          <p:cNvSpPr/>
          <p:nvPr/>
        </p:nvSpPr>
        <p:spPr>
          <a:xfrm>
            <a:off x="-6103" y="4203269"/>
            <a:ext cx="18294101" cy="6083728"/>
          </a:xfrm>
          <a:prstGeom prst="rect">
            <a:avLst/>
          </a:prstGeom>
          <a:solidFill>
            <a:schemeClr val="bg2">
              <a:lumMod val="25000"/>
              <a:alpha val="2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grpSp>
        <p:nvGrpSpPr>
          <p:cNvPr id="4" name="组合 1">
            <a:extLst>
              <a:ext uri="{FF2B5EF4-FFF2-40B4-BE49-F238E27FC236}">
                <a16:creationId xmlns="" xmlns:a16="http://schemas.microsoft.com/office/drawing/2014/main" id="{FF2D3412-8F6C-4995-BF25-331F25E0BCE5}"/>
              </a:ext>
            </a:extLst>
          </p:cNvPr>
          <p:cNvGrpSpPr/>
          <p:nvPr/>
        </p:nvGrpSpPr>
        <p:grpSpPr>
          <a:xfrm>
            <a:off x="451691" y="788180"/>
            <a:ext cx="2112168" cy="6460347"/>
            <a:chOff x="1143001" y="526257"/>
            <a:chExt cx="1408112" cy="4306897"/>
          </a:xfrm>
        </p:grpSpPr>
        <p:sp>
          <p:nvSpPr>
            <p:cNvPr id="5" name="任意多边形: 形状 35">
              <a:extLst>
                <a:ext uri="{FF2B5EF4-FFF2-40B4-BE49-F238E27FC236}">
                  <a16:creationId xmlns="" xmlns:a16="http://schemas.microsoft.com/office/drawing/2014/main" id="{4C203796-35A1-4F09-8F93-65E0CB3F1C91}"/>
                </a:ext>
              </a:extLst>
            </p:cNvPr>
            <p:cNvSpPr/>
            <p:nvPr/>
          </p:nvSpPr>
          <p:spPr>
            <a:xfrm>
              <a:off x="1143001" y="2806701"/>
              <a:ext cx="1408112" cy="202645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6" name="任意多边形: 形状 34">
              <a:extLst>
                <a:ext uri="{FF2B5EF4-FFF2-40B4-BE49-F238E27FC236}">
                  <a16:creationId xmlns="" xmlns:a16="http://schemas.microsoft.com/office/drawing/2014/main" id="{07384020-939D-48AA-A8DA-6F3646FBF53E}"/>
                </a:ext>
              </a:extLst>
            </p:cNvPr>
            <p:cNvSpPr/>
            <p:nvPr/>
          </p:nvSpPr>
          <p:spPr>
            <a:xfrm>
              <a:off x="1143001" y="526257"/>
              <a:ext cx="1408112" cy="2280444"/>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7" name="文本框 29">
              <a:extLst>
                <a:ext uri="{FF2B5EF4-FFF2-40B4-BE49-F238E27FC236}">
                  <a16:creationId xmlns="" xmlns:a16="http://schemas.microsoft.com/office/drawing/2014/main" id="{D190CDAE-B969-411F-94D3-B350C9F2F014}"/>
                </a:ext>
              </a:extLst>
            </p:cNvPr>
            <p:cNvSpPr txBox="1"/>
            <p:nvPr/>
          </p:nvSpPr>
          <p:spPr>
            <a:xfrm rot="5400000">
              <a:off x="16853" y="2125798"/>
              <a:ext cx="3660403" cy="902897"/>
            </a:xfrm>
            <a:prstGeom prst="rect">
              <a:avLst/>
            </a:prstGeom>
            <a:noFill/>
          </p:spPr>
          <p:txBody>
            <a:bodyPr wrap="none" rtlCol="0">
              <a:spAutoFit/>
              <a:scene3d>
                <a:camera prst="orthographicFront"/>
                <a:lightRig rig="threePt" dir="t"/>
              </a:scene3d>
              <a:sp3d contourW="12700"/>
            </a:bodyPr>
            <a:lstStyle/>
            <a:p>
              <a:pPr algn="ctr" defTabSz="1371600"/>
              <a:r>
                <a:rPr lang="en-US" altLang="zh-CN" sz="8201">
                  <a:solidFill>
                    <a:prstClr val="black"/>
                  </a:solidFill>
                  <a:latin typeface="Century Gothic" panose="020B0502020202020204" pitchFamily="34" charset="0"/>
                  <a:ea typeface="等线" panose="02010600030101010101" pitchFamily="2" charset="-122"/>
                </a:rPr>
                <a:t>CONT</a:t>
              </a:r>
              <a:r>
                <a:rPr lang="en-US" altLang="zh-CN" sz="8201">
                  <a:solidFill>
                    <a:prstClr val="white"/>
                  </a:solidFill>
                  <a:latin typeface="Century Gothic" panose="020B0502020202020204" pitchFamily="34" charset="0"/>
                  <a:ea typeface="等线" panose="02010600030101010101" pitchFamily="2" charset="-122"/>
                </a:rPr>
                <a:t>ENTS</a:t>
              </a:r>
              <a:endParaRPr lang="zh-CN" altLang="en-US" sz="8201">
                <a:solidFill>
                  <a:prstClr val="white"/>
                </a:solidFill>
                <a:latin typeface="Century Gothic" panose="020B0502020202020204" pitchFamily="34" charset="0"/>
                <a:ea typeface="等线" panose="02010600030101010101" pitchFamily="2" charset="-122"/>
              </a:endParaRPr>
            </a:p>
          </p:txBody>
        </p:sp>
      </p:grpSp>
      <p:grpSp>
        <p:nvGrpSpPr>
          <p:cNvPr id="8" name="组合 2">
            <a:extLst>
              <a:ext uri="{FF2B5EF4-FFF2-40B4-BE49-F238E27FC236}">
                <a16:creationId xmlns="" xmlns:a16="http://schemas.microsoft.com/office/drawing/2014/main" id="{B74C713E-95D4-41F2-B895-431C4B00603F}"/>
              </a:ext>
            </a:extLst>
          </p:cNvPr>
          <p:cNvGrpSpPr/>
          <p:nvPr/>
        </p:nvGrpSpPr>
        <p:grpSpPr>
          <a:xfrm>
            <a:off x="5880202" y="2279581"/>
            <a:ext cx="3154571" cy="4122002"/>
            <a:chOff x="2790390" y="1524238"/>
            <a:chExt cx="2103047" cy="2748002"/>
          </a:xfrm>
        </p:grpSpPr>
        <p:sp>
          <p:nvSpPr>
            <p:cNvPr id="9"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Hướng thiết kế</a:t>
              </a:r>
              <a:endParaRPr lang="zh-CN" altLang="en-US" sz="4800" b="1">
                <a:solidFill>
                  <a:prstClr val="white"/>
                </a:solidFill>
                <a:latin typeface="Calibri" panose="020F0502020204030204"/>
                <a:ea typeface="等线" panose="02010600030101010101" pitchFamily="2" charset="-122"/>
              </a:endParaRPr>
            </a:p>
          </p:txBody>
        </p:sp>
        <p:sp>
          <p:nvSpPr>
            <p:cNvPr id="10"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11"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12" name="文本框 44">
              <a:hlinkClick r:id="rId5"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02</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0" name="组合 2">
            <a:extLst>
              <a:ext uri="{FF2B5EF4-FFF2-40B4-BE49-F238E27FC236}">
                <a16:creationId xmlns="" xmlns:a16="http://schemas.microsoft.com/office/drawing/2014/main" id="{B74C713E-95D4-41F2-B895-431C4B00603F}"/>
              </a:ext>
            </a:extLst>
          </p:cNvPr>
          <p:cNvGrpSpPr/>
          <p:nvPr/>
        </p:nvGrpSpPr>
        <p:grpSpPr>
          <a:xfrm>
            <a:off x="2868652" y="2279581"/>
            <a:ext cx="3154572" cy="4122002"/>
            <a:chOff x="2790291" y="1524238"/>
            <a:chExt cx="2103049" cy="2748003"/>
          </a:xfrm>
        </p:grpSpPr>
        <p:sp>
          <p:nvSpPr>
            <p:cNvPr id="22" name="文本框 16">
              <a:extLst>
                <a:ext uri="{FF2B5EF4-FFF2-40B4-BE49-F238E27FC236}">
                  <a16:creationId xmlns="" xmlns:a16="http://schemas.microsoft.com/office/drawing/2014/main" id="{4C68AEBE-DC03-431D-BC9A-551112A8CAC5}"/>
                </a:ext>
              </a:extLst>
            </p:cNvPr>
            <p:cNvSpPr txBox="1"/>
            <p:nvPr/>
          </p:nvSpPr>
          <p:spPr>
            <a:xfrm>
              <a:off x="2790291" y="3225800"/>
              <a:ext cx="2103049"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Tổng</a:t>
              </a:r>
            </a:p>
            <a:p>
              <a:pPr algn="ctr" defTabSz="1371600"/>
              <a:r>
                <a:rPr lang="en-US" altLang="zh-CN" sz="4800" b="1" smtClean="0">
                  <a:solidFill>
                    <a:prstClr val="white"/>
                  </a:solidFill>
                  <a:latin typeface="Calibri" panose="020F0502020204030204"/>
                  <a:ea typeface="等线" panose="02010600030101010101" pitchFamily="2" charset="-122"/>
                </a:rPr>
                <a:t>quan</a:t>
              </a:r>
              <a:endParaRPr lang="zh-CN" altLang="en-US" sz="4800" b="1">
                <a:solidFill>
                  <a:prstClr val="white"/>
                </a:solidFill>
                <a:latin typeface="Calibri" panose="020F0502020204030204"/>
                <a:ea typeface="等线" panose="02010600030101010101" pitchFamily="2" charset="-122"/>
              </a:endParaRPr>
            </a:p>
          </p:txBody>
        </p:sp>
        <p:sp>
          <p:nvSpPr>
            <p:cNvPr id="23" name="图文框 5">
              <a:hlinkClick r:id="rId6" action="ppaction://hlinksldjump"/>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4"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5" name="文本框 44">
              <a:extLst>
                <a:ext uri="{FF2B5EF4-FFF2-40B4-BE49-F238E27FC236}">
                  <a16:creationId xmlns="" xmlns:a16="http://schemas.microsoft.com/office/drawing/2014/main" id="{5A5D16E4-6111-4253-A399-BDE45ABADF41}"/>
                </a:ext>
              </a:extLst>
            </p:cNvPr>
            <p:cNvSpPr txBox="1"/>
            <p:nvPr/>
          </p:nvSpPr>
          <p:spPr>
            <a:xfrm>
              <a:off x="3335141" y="1604189"/>
              <a:ext cx="104313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01</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1" name="组合 2">
            <a:extLst>
              <a:ext uri="{FF2B5EF4-FFF2-40B4-BE49-F238E27FC236}">
                <a16:creationId xmlns="" xmlns:a16="http://schemas.microsoft.com/office/drawing/2014/main" id="{B74C713E-95D4-41F2-B895-431C4B00603F}"/>
              </a:ext>
            </a:extLst>
          </p:cNvPr>
          <p:cNvGrpSpPr/>
          <p:nvPr/>
        </p:nvGrpSpPr>
        <p:grpSpPr>
          <a:xfrm>
            <a:off x="8970125" y="2279581"/>
            <a:ext cx="3154571" cy="4122002"/>
            <a:chOff x="2790390" y="1524238"/>
            <a:chExt cx="2103047" cy="2748003"/>
          </a:xfrm>
        </p:grpSpPr>
        <p:sp>
          <p:nvSpPr>
            <p:cNvPr id="26"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Chi </a:t>
              </a:r>
              <a:r>
                <a:rPr lang="en-US" altLang="zh-CN" sz="4800" b="1" smtClean="0">
                  <a:solidFill>
                    <a:prstClr val="white"/>
                  </a:solidFill>
                  <a:latin typeface="Calibri" panose="020F0502020204030204"/>
                  <a:ea typeface="等线" panose="02010600030101010101" pitchFamily="2" charset="-122"/>
                </a:rPr>
                <a:t>tiết</a:t>
              </a:r>
              <a:endParaRPr lang="en-US" altLang="zh-CN" sz="4800" b="1">
                <a:solidFill>
                  <a:prstClr val="white"/>
                </a:solidFill>
                <a:latin typeface="Calibri" panose="020F0502020204030204"/>
                <a:ea typeface="等线" panose="02010600030101010101" pitchFamily="2" charset="-122"/>
              </a:endParaRPr>
            </a:p>
            <a:p>
              <a:pPr algn="ctr" defTabSz="1371600"/>
              <a:r>
                <a:rPr lang="en-US" altLang="zh-CN" sz="4800" b="1" smtClean="0">
                  <a:solidFill>
                    <a:prstClr val="white"/>
                  </a:solidFill>
                  <a:latin typeface="Calibri" panose="020F0502020204030204"/>
                  <a:ea typeface="等线" panose="02010600030101010101" pitchFamily="2" charset="-122"/>
                </a:rPr>
                <a:t>hệ thống</a:t>
              </a:r>
              <a:endParaRPr lang="en-US" altLang="zh-CN" sz="4800" b="1">
                <a:solidFill>
                  <a:prstClr val="white"/>
                </a:solidFill>
                <a:latin typeface="Calibri" panose="020F0502020204030204"/>
                <a:ea typeface="等线" panose="02010600030101010101" pitchFamily="2" charset="-122"/>
              </a:endParaRPr>
            </a:p>
          </p:txBody>
        </p:sp>
        <p:sp>
          <p:nvSpPr>
            <p:cNvPr id="27"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8"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9" name="文本框 44">
              <a:hlinkClick r:id="rId7"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03</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0" name="组合 2">
            <a:extLst>
              <a:ext uri="{FF2B5EF4-FFF2-40B4-BE49-F238E27FC236}">
                <a16:creationId xmlns="" xmlns:a16="http://schemas.microsoft.com/office/drawing/2014/main" id="{B74C713E-95D4-41F2-B895-431C4B00603F}"/>
              </a:ext>
            </a:extLst>
          </p:cNvPr>
          <p:cNvGrpSpPr/>
          <p:nvPr/>
        </p:nvGrpSpPr>
        <p:grpSpPr>
          <a:xfrm>
            <a:off x="11857187" y="2279581"/>
            <a:ext cx="3154571" cy="4122002"/>
            <a:chOff x="2790390" y="1524238"/>
            <a:chExt cx="2103047" cy="2748002"/>
          </a:xfrm>
        </p:grpSpPr>
        <p:sp>
          <p:nvSpPr>
            <p:cNvPr id="31"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Kết</a:t>
              </a:r>
              <a:br>
                <a:rPr lang="en-US" altLang="zh-CN" sz="4800" b="1">
                  <a:solidFill>
                    <a:prstClr val="white"/>
                  </a:solidFill>
                  <a:latin typeface="Calibri" panose="020F0502020204030204"/>
                  <a:ea typeface="等线" panose="02010600030101010101" pitchFamily="2" charset="-122"/>
                </a:rPr>
              </a:br>
              <a:r>
                <a:rPr lang="en-US" altLang="zh-CN" sz="4800" b="1">
                  <a:solidFill>
                    <a:prstClr val="white"/>
                  </a:solidFill>
                  <a:latin typeface="Calibri" panose="020F0502020204030204"/>
                  <a:ea typeface="等线" panose="02010600030101010101" pitchFamily="2" charset="-122"/>
                </a:rPr>
                <a:t>quả</a:t>
              </a:r>
              <a:endParaRPr lang="zh-CN" altLang="en-US" sz="4800" b="1">
                <a:solidFill>
                  <a:prstClr val="white"/>
                </a:solidFill>
                <a:latin typeface="Calibri" panose="020F0502020204030204"/>
                <a:ea typeface="等线" panose="02010600030101010101" pitchFamily="2" charset="-122"/>
              </a:endParaRPr>
            </a:p>
          </p:txBody>
        </p:sp>
        <p:sp>
          <p:nvSpPr>
            <p:cNvPr id="32"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3"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4" name="文本框 44">
              <a:hlinkClick r:id="rId8"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04</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5" name="组合 2">
            <a:extLst>
              <a:ext uri="{FF2B5EF4-FFF2-40B4-BE49-F238E27FC236}">
                <a16:creationId xmlns="" xmlns:a16="http://schemas.microsoft.com/office/drawing/2014/main" id="{B74C713E-95D4-41F2-B895-431C4B00603F}"/>
              </a:ext>
            </a:extLst>
          </p:cNvPr>
          <p:cNvGrpSpPr/>
          <p:nvPr/>
        </p:nvGrpSpPr>
        <p:grpSpPr>
          <a:xfrm>
            <a:off x="14834837" y="2279581"/>
            <a:ext cx="3154571" cy="3383339"/>
            <a:chOff x="2790390" y="1524238"/>
            <a:chExt cx="2103047" cy="2255560"/>
          </a:xfrm>
        </p:grpSpPr>
        <p:sp>
          <p:nvSpPr>
            <p:cNvPr id="36" name="文本框 16">
              <a:extLst>
                <a:ext uri="{FF2B5EF4-FFF2-40B4-BE49-F238E27FC236}">
                  <a16:creationId xmlns="" xmlns:a16="http://schemas.microsoft.com/office/drawing/2014/main" id="{4C68AEBE-DC03-431D-BC9A-551112A8CAC5}"/>
                </a:ext>
              </a:extLst>
            </p:cNvPr>
            <p:cNvSpPr txBox="1"/>
            <p:nvPr/>
          </p:nvSpPr>
          <p:spPr>
            <a:xfrm>
              <a:off x="2790390" y="3225800"/>
              <a:ext cx="2103047" cy="553998"/>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Demo</a:t>
              </a:r>
              <a:endParaRPr lang="zh-CN" altLang="en-US" sz="4800" b="1">
                <a:solidFill>
                  <a:prstClr val="white"/>
                </a:solidFill>
                <a:latin typeface="Calibri" panose="020F0502020204030204"/>
                <a:ea typeface="等线" panose="02010600030101010101" pitchFamily="2" charset="-122"/>
              </a:endParaRPr>
            </a:p>
          </p:txBody>
        </p:sp>
        <p:sp>
          <p:nvSpPr>
            <p:cNvPr id="37"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8"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9" name="文本框 44">
              <a:hlinkClick r:id="" action="ppaction://noaction"/>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05</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spTree>
    <p:extLst>
      <p:ext uri="{BB962C8B-B14F-4D97-AF65-F5344CB8AC3E}">
        <p14:creationId xmlns:p14="http://schemas.microsoft.com/office/powerpoint/2010/main" val="2567234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1+#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8855999"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7867656" cy="648000"/>
          </a:xfrm>
        </p:spPr>
        <p:txBody>
          <a:bodyPr/>
          <a:lstStyle/>
          <a:p>
            <a:r>
              <a:rPr lang="en-US" b="1" spc="0" smtClean="0">
                <a:solidFill>
                  <a:schemeClr val="bg1"/>
                </a:solidFill>
                <a:latin typeface="+mn-lt"/>
                <a:cs typeface="Times New Roman" panose="02020603050405020304" pitchFamily="18" charset="0"/>
              </a:rPr>
              <a:t>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20</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20</a:t>
            </a:fld>
            <a:endParaRPr lang="en-US" noProof="0"/>
          </a:p>
        </p:txBody>
      </p:sp>
      <p:grpSp>
        <p:nvGrpSpPr>
          <p:cNvPr id="9" name="Group 8"/>
          <p:cNvGrpSpPr/>
          <p:nvPr/>
        </p:nvGrpSpPr>
        <p:grpSpPr>
          <a:xfrm>
            <a:off x="1867203" y="2214281"/>
            <a:ext cx="5042114" cy="6445623"/>
            <a:chOff x="12703781" y="2883150"/>
            <a:chExt cx="5042114" cy="6445623"/>
          </a:xfrm>
        </p:grpSpPr>
        <p:sp>
          <p:nvSpPr>
            <p:cNvPr id="10" name="Rectangle 9"/>
            <p:cNvSpPr/>
            <p:nvPr/>
          </p:nvSpPr>
          <p:spPr>
            <a:xfrm>
              <a:off x="12703781" y="288315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14080133" y="3172718"/>
              <a:ext cx="2289409" cy="4014222"/>
              <a:chOff x="14068844" y="3180514"/>
              <a:chExt cx="2289409" cy="4014222"/>
            </a:xfrm>
          </p:grpSpPr>
          <p:pic>
            <p:nvPicPr>
              <p:cNvPr id="13" name="Picture 8" descr="ESP32-CAM AI-Thinker Pinout Guide: GPIOs Usage Explained | Random Nerd  Tutorials"/>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3180514"/>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12" name="TextBox 1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grpSp>
        <p:nvGrpSpPr>
          <p:cNvPr id="28" name="Group 27"/>
          <p:cNvGrpSpPr/>
          <p:nvPr/>
        </p:nvGrpSpPr>
        <p:grpSpPr>
          <a:xfrm>
            <a:off x="8220635" y="2214280"/>
            <a:ext cx="8823172" cy="6445623"/>
            <a:chOff x="8220635" y="2214280"/>
            <a:chExt cx="8823172" cy="6445623"/>
          </a:xfrm>
        </p:grpSpPr>
        <p:sp>
          <p:nvSpPr>
            <p:cNvPr id="4" name="Plus 3"/>
            <p:cNvSpPr/>
            <p:nvPr/>
          </p:nvSpPr>
          <p:spPr>
            <a:xfrm>
              <a:off x="8220635" y="4080697"/>
              <a:ext cx="2420471" cy="2712790"/>
            </a:xfrm>
            <a:prstGeom prst="mathPlus">
              <a:avLst/>
            </a:prstGeom>
            <a:solidFill>
              <a:schemeClr val="tx1">
                <a:lumMod val="65000"/>
                <a:lumOff val="35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1952424" y="2214280"/>
              <a:ext cx="5091383" cy="6445623"/>
              <a:chOff x="11952424" y="2214280"/>
              <a:chExt cx="5091383" cy="6445623"/>
            </a:xfrm>
          </p:grpSpPr>
          <p:sp>
            <p:nvSpPr>
              <p:cNvPr id="25" name="Rectangle 24"/>
              <p:cNvSpPr/>
              <p:nvPr/>
            </p:nvSpPr>
            <p:spPr>
              <a:xfrm>
                <a:off x="11952424" y="221428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2302094" y="3323101"/>
                <a:ext cx="4741713" cy="1141083"/>
                <a:chOff x="10070564" y="755591"/>
                <a:chExt cx="4741713" cy="1141083"/>
              </a:xfrm>
            </p:grpSpPr>
            <p:pic>
              <p:nvPicPr>
                <p:cNvPr id="4100" name="Picture 4" descr="ESP Alexa - Ứng dụng trên Google Pl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0564" y="755591"/>
                  <a:ext cx="1141083" cy="11410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163641" y="864467"/>
                  <a:ext cx="3648636" cy="923330"/>
                </a:xfrm>
                <a:prstGeom prst="rect">
                  <a:avLst/>
                </a:prstGeom>
                <a:noFill/>
              </p:spPr>
              <p:txBody>
                <a:bodyPr wrap="square" rtlCol="0">
                  <a:spAutoFit/>
                </a:bodyPr>
                <a:lstStyle/>
                <a:p>
                  <a:pPr algn="ctr"/>
                  <a:r>
                    <a:rPr lang="en-US" sz="5400" b="1" spc="300" smtClean="0">
                      <a:solidFill>
                        <a:schemeClr val="bg2">
                          <a:lumMod val="25000"/>
                        </a:schemeClr>
                      </a:solidFill>
                      <a:latin typeface="Agency FB" panose="020B0503020202020204" pitchFamily="34" charset="0"/>
                    </a:rPr>
                    <a:t>ESPRESSIF</a:t>
                  </a:r>
                  <a:endParaRPr lang="en-US" b="1" spc="300">
                    <a:solidFill>
                      <a:schemeClr val="bg2">
                        <a:lumMod val="25000"/>
                      </a:schemeClr>
                    </a:solidFill>
                    <a:latin typeface="Agency FB" panose="020B0503020202020204" pitchFamily="34" charset="0"/>
                  </a:endParaRPr>
                </a:p>
              </p:txBody>
            </p:sp>
          </p:grpSp>
          <p:grpSp>
            <p:nvGrpSpPr>
              <p:cNvPr id="16" name="Group 15"/>
              <p:cNvGrpSpPr/>
              <p:nvPr/>
            </p:nvGrpSpPr>
            <p:grpSpPr>
              <a:xfrm>
                <a:off x="13106327" y="5359297"/>
                <a:ext cx="2734308" cy="1978994"/>
                <a:chOff x="13106327" y="5019789"/>
                <a:chExt cx="2734308" cy="1978994"/>
              </a:xfrm>
            </p:grpSpPr>
            <p:sp>
              <p:nvSpPr>
                <p:cNvPr id="7" name="TextBox 6"/>
                <p:cNvSpPr txBox="1"/>
                <p:nvPr/>
              </p:nvSpPr>
              <p:spPr>
                <a:xfrm>
                  <a:off x="13106327" y="5890787"/>
                  <a:ext cx="2734308" cy="1107996"/>
                </a:xfrm>
                <a:prstGeom prst="rect">
                  <a:avLst/>
                </a:prstGeom>
                <a:noFill/>
              </p:spPr>
              <p:txBody>
                <a:bodyPr wrap="square" rtlCol="0">
                  <a:spAutoFit/>
                </a:bodyPr>
                <a:lstStyle/>
                <a:p>
                  <a:r>
                    <a:rPr lang="en-US" b="1" smtClean="0">
                      <a:solidFill>
                        <a:schemeClr val="tx1">
                          <a:lumMod val="85000"/>
                          <a:lumOff val="15000"/>
                        </a:schemeClr>
                      </a:solidFill>
                    </a:rPr>
                    <a:t>arduino-esp32</a:t>
                  </a:r>
                </a:p>
                <a:p>
                  <a:endParaRPr lang="en-US" sz="1100" b="1" smtClean="0">
                    <a:solidFill>
                      <a:schemeClr val="tx1">
                        <a:lumMod val="85000"/>
                        <a:lumOff val="15000"/>
                      </a:schemeClr>
                    </a:solidFill>
                  </a:endParaRPr>
                </a:p>
                <a:p>
                  <a:r>
                    <a:rPr lang="en-US" b="1" smtClean="0">
                      <a:solidFill>
                        <a:schemeClr val="tx1">
                          <a:lumMod val="85000"/>
                          <a:lumOff val="15000"/>
                        </a:schemeClr>
                      </a:solidFill>
                    </a:rPr>
                    <a:t>esp32-camera</a:t>
                  </a:r>
                  <a:endParaRPr lang="en-US" b="1">
                    <a:solidFill>
                      <a:schemeClr val="tx1">
                        <a:lumMod val="85000"/>
                        <a:lumOff val="15000"/>
                      </a:schemeClr>
                    </a:solidFill>
                  </a:endParaRPr>
                </a:p>
              </p:txBody>
            </p:sp>
            <p:sp>
              <p:nvSpPr>
                <p:cNvPr id="29" name="TextBox 28"/>
                <p:cNvSpPr txBox="1"/>
                <p:nvPr/>
              </p:nvSpPr>
              <p:spPr>
                <a:xfrm>
                  <a:off x="13550080" y="5019789"/>
                  <a:ext cx="1846802" cy="646331"/>
                </a:xfrm>
                <a:prstGeom prst="rect">
                  <a:avLst/>
                </a:prstGeom>
                <a:noFill/>
              </p:spPr>
              <p:txBody>
                <a:bodyPr wrap="square" rtlCol="0">
                  <a:spAutoFit/>
                </a:bodyPr>
                <a:lstStyle/>
                <a:p>
                  <a:r>
                    <a:rPr lang="en-US" sz="3600" b="1" smtClean="0">
                      <a:solidFill>
                        <a:schemeClr val="accent2">
                          <a:lumMod val="75000"/>
                        </a:schemeClr>
                      </a:solidFill>
                    </a:rPr>
                    <a:t>Library</a:t>
                  </a:r>
                  <a:endParaRPr lang="en-US" b="1" smtClean="0">
                    <a:solidFill>
                      <a:schemeClr val="accent2">
                        <a:lumMod val="75000"/>
                      </a:schemeClr>
                    </a:solidFill>
                  </a:endParaRPr>
                </a:p>
              </p:txBody>
            </p:sp>
          </p:grpSp>
        </p:grpSp>
      </p:grpSp>
    </p:spTree>
    <p:extLst>
      <p:ext uri="{BB962C8B-B14F-4D97-AF65-F5344CB8AC3E}">
        <p14:creationId xmlns:p14="http://schemas.microsoft.com/office/powerpoint/2010/main" val="334810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8799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6818785" cy="648000"/>
          </a:xfrm>
        </p:spPr>
        <p:txBody>
          <a:bodyPr/>
          <a:lstStyle/>
          <a:p>
            <a:r>
              <a:rPr lang="en-US" b="1" spc="0" smtClean="0">
                <a:solidFill>
                  <a:schemeClr val="bg1"/>
                </a:solidFill>
                <a:latin typeface="+mn-lt"/>
                <a:cs typeface="Times New Roman" panose="02020603050405020304" pitchFamily="18" charset="0"/>
              </a:rPr>
              <a:t>THƯ VIỆN ESPRESSIF</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21</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21</a:t>
            </a:fld>
            <a:endParaRPr lang="en-US" noProof="0"/>
          </a:p>
        </p:txBody>
      </p:sp>
      <p:grpSp>
        <p:nvGrpSpPr>
          <p:cNvPr id="6" name="Group 5"/>
          <p:cNvGrpSpPr/>
          <p:nvPr/>
        </p:nvGrpSpPr>
        <p:grpSpPr>
          <a:xfrm>
            <a:off x="10341296" y="4965355"/>
            <a:ext cx="5936483" cy="4217693"/>
            <a:chOff x="1087772" y="2078574"/>
            <a:chExt cx="8953500" cy="6120350"/>
          </a:xfrm>
        </p:grpSpPr>
        <p:sp>
          <p:nvSpPr>
            <p:cNvPr id="5" name="TextBox 4"/>
            <p:cNvSpPr txBox="1"/>
            <p:nvPr/>
          </p:nvSpPr>
          <p:spPr>
            <a:xfrm>
              <a:off x="1201933" y="2078574"/>
              <a:ext cx="8725176" cy="937899"/>
            </a:xfrm>
            <a:prstGeom prst="rect">
              <a:avLst/>
            </a:prstGeom>
            <a:noFill/>
          </p:spPr>
          <p:txBody>
            <a:bodyPr wrap="square" rtlCol="0">
              <a:spAutoFit/>
            </a:bodyPr>
            <a:lstStyle/>
            <a:p>
              <a:pPr algn="ctr"/>
              <a:r>
                <a:rPr lang="en-US" sz="3600" b="1" smtClean="0">
                  <a:solidFill>
                    <a:schemeClr val="accent1">
                      <a:lumMod val="75000"/>
                    </a:schemeClr>
                  </a:solidFill>
                </a:rPr>
                <a:t>2D Face Recognition</a:t>
              </a:r>
              <a:endParaRPr lang="en-US" sz="3600" b="1">
                <a:solidFill>
                  <a:schemeClr val="accent1">
                    <a:lumMod val="75000"/>
                  </a:schemeClr>
                </a:solidFill>
              </a:endParaRPr>
            </a:p>
          </p:txBody>
        </p:sp>
        <p:pic>
          <p:nvPicPr>
            <p:cNvPr id="6146" name="Picture 2" descr="New Infrared LED for 2D facial recognition | OSRAM Opto Semiconduc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72" y="3160198"/>
              <a:ext cx="8953500" cy="5038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sp>
        <p:nvSpPr>
          <p:cNvPr id="19" name="Right Arrow 18"/>
          <p:cNvSpPr/>
          <p:nvPr/>
        </p:nvSpPr>
        <p:spPr>
          <a:xfrm>
            <a:off x="7701445" y="4882227"/>
            <a:ext cx="1818409" cy="67171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10405029" y="454776"/>
            <a:ext cx="5809015" cy="4223613"/>
            <a:chOff x="10405029" y="454776"/>
            <a:chExt cx="5809015" cy="4223613"/>
          </a:xfrm>
        </p:grpSpPr>
        <p:sp>
          <p:nvSpPr>
            <p:cNvPr id="41" name="TextBox 40"/>
            <p:cNvSpPr txBox="1"/>
            <p:nvPr/>
          </p:nvSpPr>
          <p:spPr>
            <a:xfrm>
              <a:off x="10859361" y="454776"/>
              <a:ext cx="4900349" cy="646331"/>
            </a:xfrm>
            <a:prstGeom prst="rect">
              <a:avLst/>
            </a:prstGeom>
            <a:noFill/>
          </p:spPr>
          <p:txBody>
            <a:bodyPr wrap="square" rtlCol="0">
              <a:spAutoFit/>
            </a:bodyPr>
            <a:lstStyle/>
            <a:p>
              <a:pPr algn="ctr"/>
              <a:r>
                <a:rPr lang="en-US" sz="3600" b="1" smtClean="0">
                  <a:solidFill>
                    <a:schemeClr val="accent1">
                      <a:lumMod val="75000"/>
                    </a:schemeClr>
                  </a:solidFill>
                </a:rPr>
                <a:t>Video streaming</a:t>
              </a:r>
              <a:endParaRPr lang="en-US" sz="3600" b="1">
                <a:solidFill>
                  <a:schemeClr val="accent1">
                    <a:lumMod val="75000"/>
                  </a:schemeClr>
                </a:solidFill>
              </a:endParaRPr>
            </a:p>
          </p:txBody>
        </p:sp>
        <p:pic>
          <p:nvPicPr>
            <p:cNvPr id="39" name="Picture 38"/>
            <p:cNvPicPr>
              <a:picLocks noChangeAspect="1"/>
            </p:cNvPicPr>
            <p:nvPr/>
          </p:nvPicPr>
          <p:blipFill>
            <a:blip r:embed="rId4"/>
            <a:stretch>
              <a:fillRect/>
            </a:stretch>
          </p:blipFill>
          <p:spPr>
            <a:xfrm>
              <a:off x="10405029" y="1200151"/>
              <a:ext cx="5809015" cy="3478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2" name="Group 41"/>
          <p:cNvGrpSpPr/>
          <p:nvPr/>
        </p:nvGrpSpPr>
        <p:grpSpPr>
          <a:xfrm>
            <a:off x="1505428" y="2185926"/>
            <a:ext cx="5091383" cy="6445623"/>
            <a:chOff x="1505428" y="2185926"/>
            <a:chExt cx="5091383" cy="6445623"/>
          </a:xfrm>
        </p:grpSpPr>
        <p:grpSp>
          <p:nvGrpSpPr>
            <p:cNvPr id="30" name="Group 29"/>
            <p:cNvGrpSpPr/>
            <p:nvPr/>
          </p:nvGrpSpPr>
          <p:grpSpPr>
            <a:xfrm>
              <a:off x="1505428" y="2185926"/>
              <a:ext cx="5091383" cy="6445623"/>
              <a:chOff x="11952424" y="2214280"/>
              <a:chExt cx="5091383" cy="6445623"/>
            </a:xfrm>
          </p:grpSpPr>
          <p:sp>
            <p:nvSpPr>
              <p:cNvPr id="31" name="Rectangle 30"/>
              <p:cNvSpPr/>
              <p:nvPr/>
            </p:nvSpPr>
            <p:spPr>
              <a:xfrm>
                <a:off x="11952424" y="221428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12302094" y="2502217"/>
                <a:ext cx="4741713" cy="1141083"/>
                <a:chOff x="10070564" y="-65293"/>
                <a:chExt cx="4741713" cy="1141083"/>
              </a:xfrm>
            </p:grpSpPr>
            <p:pic>
              <p:nvPicPr>
                <p:cNvPr id="36" name="Picture 4" descr="ESP Alexa - Ứng dụng trên Google Pl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0564" y="-65293"/>
                  <a:ext cx="1141083" cy="114108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1163641" y="43583"/>
                  <a:ext cx="3648636" cy="923330"/>
                </a:xfrm>
                <a:prstGeom prst="rect">
                  <a:avLst/>
                </a:prstGeom>
                <a:noFill/>
              </p:spPr>
              <p:txBody>
                <a:bodyPr wrap="square" rtlCol="0">
                  <a:spAutoFit/>
                </a:bodyPr>
                <a:lstStyle/>
                <a:p>
                  <a:pPr algn="ctr"/>
                  <a:r>
                    <a:rPr lang="en-US" sz="5400" b="1" spc="300" smtClean="0">
                      <a:solidFill>
                        <a:schemeClr val="bg2">
                          <a:lumMod val="25000"/>
                        </a:schemeClr>
                      </a:solidFill>
                      <a:latin typeface="Agency FB" panose="020B0503020202020204" pitchFamily="34" charset="0"/>
                    </a:rPr>
                    <a:t>ESPRESSIF</a:t>
                  </a:r>
                  <a:endParaRPr lang="en-US" b="1" spc="300">
                    <a:solidFill>
                      <a:schemeClr val="bg2">
                        <a:lumMod val="25000"/>
                      </a:schemeClr>
                    </a:solidFill>
                    <a:latin typeface="Agency FB" panose="020B0503020202020204" pitchFamily="34" charset="0"/>
                  </a:endParaRPr>
                </a:p>
              </p:txBody>
            </p:sp>
          </p:grpSp>
          <p:grpSp>
            <p:nvGrpSpPr>
              <p:cNvPr id="33" name="Group 32"/>
              <p:cNvGrpSpPr/>
              <p:nvPr/>
            </p:nvGrpSpPr>
            <p:grpSpPr>
              <a:xfrm>
                <a:off x="13106327" y="3821443"/>
                <a:ext cx="2734308" cy="1978994"/>
                <a:chOff x="13106327" y="3481935"/>
                <a:chExt cx="2734308" cy="1978994"/>
              </a:xfrm>
            </p:grpSpPr>
            <p:sp>
              <p:nvSpPr>
                <p:cNvPr id="34" name="TextBox 33"/>
                <p:cNvSpPr txBox="1"/>
                <p:nvPr/>
              </p:nvSpPr>
              <p:spPr>
                <a:xfrm>
                  <a:off x="13106327" y="4352933"/>
                  <a:ext cx="2734308" cy="1107996"/>
                </a:xfrm>
                <a:prstGeom prst="rect">
                  <a:avLst/>
                </a:prstGeom>
                <a:noFill/>
              </p:spPr>
              <p:txBody>
                <a:bodyPr wrap="square" rtlCol="0">
                  <a:spAutoFit/>
                </a:bodyPr>
                <a:lstStyle/>
                <a:p>
                  <a:r>
                    <a:rPr lang="en-US" b="1" smtClean="0">
                      <a:solidFill>
                        <a:schemeClr val="tx1">
                          <a:lumMod val="85000"/>
                          <a:lumOff val="15000"/>
                        </a:schemeClr>
                      </a:solidFill>
                    </a:rPr>
                    <a:t>arduino-esp32</a:t>
                  </a:r>
                </a:p>
                <a:p>
                  <a:endParaRPr lang="en-US" sz="1100" b="1" smtClean="0">
                    <a:solidFill>
                      <a:schemeClr val="tx1">
                        <a:lumMod val="85000"/>
                        <a:lumOff val="15000"/>
                      </a:schemeClr>
                    </a:solidFill>
                  </a:endParaRPr>
                </a:p>
                <a:p>
                  <a:r>
                    <a:rPr lang="en-US" b="1" smtClean="0">
                      <a:solidFill>
                        <a:schemeClr val="tx1">
                          <a:lumMod val="85000"/>
                          <a:lumOff val="15000"/>
                        </a:schemeClr>
                      </a:solidFill>
                    </a:rPr>
                    <a:t>esp32-camera</a:t>
                  </a:r>
                  <a:endParaRPr lang="en-US" b="1">
                    <a:solidFill>
                      <a:schemeClr val="tx1">
                        <a:lumMod val="85000"/>
                        <a:lumOff val="15000"/>
                      </a:schemeClr>
                    </a:solidFill>
                  </a:endParaRPr>
                </a:p>
              </p:txBody>
            </p:sp>
            <p:sp>
              <p:nvSpPr>
                <p:cNvPr id="35" name="TextBox 34"/>
                <p:cNvSpPr txBox="1"/>
                <p:nvPr/>
              </p:nvSpPr>
              <p:spPr>
                <a:xfrm>
                  <a:off x="13550080" y="3481935"/>
                  <a:ext cx="1846802" cy="646331"/>
                </a:xfrm>
                <a:prstGeom prst="rect">
                  <a:avLst/>
                </a:prstGeom>
                <a:noFill/>
              </p:spPr>
              <p:txBody>
                <a:bodyPr wrap="square" rtlCol="0">
                  <a:spAutoFit/>
                </a:bodyPr>
                <a:lstStyle/>
                <a:p>
                  <a:r>
                    <a:rPr lang="en-US" sz="3600" b="1" smtClean="0">
                      <a:solidFill>
                        <a:schemeClr val="accent2">
                          <a:lumMod val="75000"/>
                        </a:schemeClr>
                      </a:solidFill>
                    </a:rPr>
                    <a:t>Library</a:t>
                  </a:r>
                  <a:endParaRPr lang="en-US" b="1" smtClean="0">
                    <a:solidFill>
                      <a:schemeClr val="accent2">
                        <a:lumMod val="75000"/>
                      </a:schemeClr>
                    </a:solidFill>
                  </a:endParaRPr>
                </a:p>
              </p:txBody>
            </p:sp>
          </p:grpSp>
        </p:grpSp>
        <p:cxnSp>
          <p:nvCxnSpPr>
            <p:cNvPr id="23" name="Straight Arrow Connector 22"/>
            <p:cNvCxnSpPr/>
            <p:nvPr/>
          </p:nvCxnSpPr>
          <p:spPr>
            <a:xfrm>
              <a:off x="3940982" y="6057900"/>
              <a:ext cx="0" cy="6650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565547" y="7089332"/>
              <a:ext cx="2734308" cy="923330"/>
            </a:xfrm>
            <a:prstGeom prst="rect">
              <a:avLst/>
            </a:prstGeom>
            <a:noFill/>
          </p:spPr>
          <p:txBody>
            <a:bodyPr wrap="square" rtlCol="0">
              <a:spAutoFit/>
            </a:bodyPr>
            <a:lstStyle/>
            <a:p>
              <a:pPr marL="457200" indent="-457200">
                <a:buFont typeface="Wingdings" panose="05000000000000000000" pitchFamily="2" charset="2"/>
                <a:buChar char="ü"/>
              </a:pPr>
              <a:r>
                <a:rPr lang="en-US" smtClean="0">
                  <a:solidFill>
                    <a:schemeClr val="tx1">
                      <a:lumMod val="85000"/>
                      <a:lumOff val="15000"/>
                    </a:schemeClr>
                  </a:solidFill>
                </a:rPr>
                <a:t>Files cấu hình</a:t>
              </a:r>
            </a:p>
            <a:p>
              <a:pPr marL="457200" indent="-457200">
                <a:buFont typeface="Wingdings" panose="05000000000000000000" pitchFamily="2" charset="2"/>
                <a:buChar char="ü"/>
              </a:pPr>
              <a:r>
                <a:rPr lang="en-US" smtClean="0">
                  <a:solidFill>
                    <a:schemeClr val="tx1">
                      <a:lumMod val="85000"/>
                      <a:lumOff val="15000"/>
                    </a:schemeClr>
                  </a:solidFill>
                </a:rPr>
                <a:t>Các hàm API</a:t>
              </a:r>
            </a:p>
          </p:txBody>
        </p:sp>
      </p:grpSp>
    </p:spTree>
    <p:extLst>
      <p:ext uri="{BB962C8B-B14F-4D97-AF65-F5344CB8AC3E}">
        <p14:creationId xmlns:p14="http://schemas.microsoft.com/office/powerpoint/2010/main" val="330491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22</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22</a:t>
            </a:fld>
            <a:endParaRPr lang="en-US" noProof="0"/>
          </a:p>
        </p:txBody>
      </p:sp>
      <p:pic>
        <p:nvPicPr>
          <p:cNvPr id="10" name="Picture 9"/>
          <p:cNvPicPr/>
          <p:nvPr/>
        </p:nvPicPr>
        <p:blipFill>
          <a:blip r:embed="rId3"/>
          <a:stretch>
            <a:fillRect/>
          </a:stretch>
        </p:blipFill>
        <p:spPr>
          <a:xfrm rot="331780">
            <a:off x="1794209" y="2679619"/>
            <a:ext cx="14671159" cy="54582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5" name="Group 14"/>
          <p:cNvGrpSpPr/>
          <p:nvPr/>
        </p:nvGrpSpPr>
        <p:grpSpPr>
          <a:xfrm>
            <a:off x="1317812" y="1690480"/>
            <a:ext cx="15508532" cy="7436512"/>
            <a:chOff x="1317812" y="1690480"/>
            <a:chExt cx="15508532" cy="7436512"/>
          </a:xfrm>
        </p:grpSpPr>
        <p:sp>
          <p:nvSpPr>
            <p:cNvPr id="4" name="Rounded Rectangle 3"/>
            <p:cNvSpPr/>
            <p:nvPr/>
          </p:nvSpPr>
          <p:spPr>
            <a:xfrm>
              <a:off x="1317812" y="6822141"/>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479683" y="4803619"/>
              <a:ext cx="1748118" cy="1210235"/>
            </a:xfrm>
            <a:prstGeom prst="stripedRightArrow">
              <a:avLst/>
            </a:prstGeom>
            <a:solidFill>
              <a:schemeClr val="accent1">
                <a:lumMod val="60000"/>
                <a:lumOff val="40000"/>
              </a:schemeClr>
            </a:solidFill>
            <a:ln>
              <a:no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353742" y="1690480"/>
              <a:ext cx="9472602" cy="7436512"/>
              <a:chOff x="8008574" y="1690481"/>
              <a:chExt cx="9472602" cy="7436512"/>
            </a:xfrm>
          </p:grpSpPr>
          <p:pic>
            <p:nvPicPr>
              <p:cNvPr id="13" name="Picture 12"/>
              <p:cNvPicPr/>
              <p:nvPr/>
            </p:nvPicPr>
            <p:blipFill>
              <a:blip r:embed="rId4"/>
              <a:stretch>
                <a:fillRect/>
              </a:stretch>
            </p:blipFill>
            <p:spPr>
              <a:xfrm rot="393293">
                <a:off x="10859976" y="1690481"/>
                <a:ext cx="6621200" cy="74365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Picture 20"/>
              <p:cNvPicPr>
                <a:picLocks noChangeAspect="1"/>
              </p:cNvPicPr>
              <p:nvPr/>
            </p:nvPicPr>
            <p:blipFill rotWithShape="1">
              <a:blip r:embed="rId5"/>
              <a:srcRect r="2288" b="4122"/>
              <a:stretch/>
            </p:blipFill>
            <p:spPr>
              <a:xfrm rot="274244">
                <a:off x="8008574" y="2737442"/>
                <a:ext cx="3681456" cy="14788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367356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9"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up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2" fill="hold" nodeType="clickEffect">
                                  <p:stCondLst>
                                    <p:cond delay="0"/>
                                  </p:stCondLst>
                                  <p:childTnLst>
                                    <p:animEffect transition="out" filter="wipe(right)">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2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23</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23</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4" name="Group 13"/>
          <p:cNvGrpSpPr/>
          <p:nvPr/>
        </p:nvGrpSpPr>
        <p:grpSpPr>
          <a:xfrm>
            <a:off x="1338593" y="2401860"/>
            <a:ext cx="16319407" cy="5718691"/>
            <a:chOff x="1338593" y="2401860"/>
            <a:chExt cx="16319407" cy="5718691"/>
          </a:xfrm>
        </p:grpSpPr>
        <p:sp>
          <p:nvSpPr>
            <p:cNvPr id="4" name="Rounded Rectangle 3"/>
            <p:cNvSpPr/>
            <p:nvPr/>
          </p:nvSpPr>
          <p:spPr>
            <a:xfrm>
              <a:off x="1338593" y="6344159"/>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204909" y="4891017"/>
              <a:ext cx="1441448"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015237" y="2401860"/>
              <a:ext cx="9642763" cy="5718691"/>
              <a:chOff x="7908974" y="2955458"/>
              <a:chExt cx="9642763" cy="5718691"/>
            </a:xfrm>
          </p:grpSpPr>
          <p:pic>
            <p:nvPicPr>
              <p:cNvPr id="16" name="Picture 15"/>
              <p:cNvPicPr/>
              <p:nvPr/>
            </p:nvPicPr>
            <p:blipFill>
              <a:blip r:embed="rId4"/>
              <a:stretch>
                <a:fillRect/>
              </a:stretch>
            </p:blipFill>
            <p:spPr>
              <a:xfrm rot="260254">
                <a:off x="7908974" y="4014167"/>
                <a:ext cx="9642763" cy="465998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a:blip r:embed="rId5"/>
              <a:stretch>
                <a:fillRect/>
              </a:stretch>
            </p:blipFill>
            <p:spPr>
              <a:xfrm rot="751027">
                <a:off x="11652769" y="2955458"/>
                <a:ext cx="5230821" cy="17740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130106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24</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24</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3" name="Group 12"/>
          <p:cNvGrpSpPr/>
          <p:nvPr/>
        </p:nvGrpSpPr>
        <p:grpSpPr>
          <a:xfrm>
            <a:off x="1297029" y="2102449"/>
            <a:ext cx="15986924" cy="6612577"/>
            <a:chOff x="1297029" y="2102449"/>
            <a:chExt cx="15986924" cy="6612577"/>
          </a:xfrm>
        </p:grpSpPr>
        <p:sp>
          <p:nvSpPr>
            <p:cNvPr id="4" name="Rounded Rectangle 3"/>
            <p:cNvSpPr/>
            <p:nvPr/>
          </p:nvSpPr>
          <p:spPr>
            <a:xfrm>
              <a:off x="1297029" y="5872651"/>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149212" y="4891017"/>
              <a:ext cx="1389493"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922817" y="2102449"/>
              <a:ext cx="9361136" cy="6612577"/>
              <a:chOff x="7969624" y="2119420"/>
              <a:chExt cx="9361136" cy="6612577"/>
            </a:xfrm>
          </p:grpSpPr>
          <p:grpSp>
            <p:nvGrpSpPr>
              <p:cNvPr id="9" name="Group 8"/>
              <p:cNvGrpSpPr/>
              <p:nvPr/>
            </p:nvGrpSpPr>
            <p:grpSpPr>
              <a:xfrm rot="372534">
                <a:off x="7969624" y="3307537"/>
                <a:ext cx="9361136" cy="5424460"/>
                <a:chOff x="8528760" y="3220872"/>
                <a:chExt cx="8750065" cy="5067330"/>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97" r="27828" b="2716"/>
                <a:stretch/>
              </p:blipFill>
              <p:spPr bwMode="auto">
                <a:xfrm>
                  <a:off x="11984321" y="3427916"/>
                  <a:ext cx="5294504" cy="48602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53640926-AAD7-44D8-BBD7-CCE9431645EC}">
                    <a14:shadowObscured xmlns:a14="http://schemas.microsoft.com/office/drawing/2010/main"/>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8760" y="3220872"/>
                  <a:ext cx="3879060" cy="478627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pic>
            <p:nvPicPr>
              <p:cNvPr id="22" name="Picture 21"/>
              <p:cNvPicPr>
                <a:picLocks noChangeAspect="1"/>
              </p:cNvPicPr>
              <p:nvPr/>
            </p:nvPicPr>
            <p:blipFill>
              <a:blip r:embed="rId6"/>
              <a:stretch>
                <a:fillRect/>
              </a:stretch>
            </p:blipFill>
            <p:spPr>
              <a:xfrm>
                <a:off x="11658355" y="2119420"/>
                <a:ext cx="4877223" cy="173141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Tree>
    <p:extLst>
      <p:ext uri="{BB962C8B-B14F-4D97-AF65-F5344CB8AC3E}">
        <p14:creationId xmlns:p14="http://schemas.microsoft.com/office/powerpoint/2010/main" val="382200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25</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25</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6" name="Group 5"/>
          <p:cNvGrpSpPr/>
          <p:nvPr/>
        </p:nvGrpSpPr>
        <p:grpSpPr>
          <a:xfrm>
            <a:off x="1338593" y="2090570"/>
            <a:ext cx="16022938" cy="6636334"/>
            <a:chOff x="1338593" y="2090570"/>
            <a:chExt cx="16022938" cy="6636334"/>
          </a:xfrm>
        </p:grpSpPr>
        <p:sp>
          <p:nvSpPr>
            <p:cNvPr id="4" name="Rounded Rectangle 3"/>
            <p:cNvSpPr/>
            <p:nvPr/>
          </p:nvSpPr>
          <p:spPr>
            <a:xfrm>
              <a:off x="1338593" y="7254646"/>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205995" y="4891016"/>
              <a:ext cx="1326126"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803038" y="2090570"/>
              <a:ext cx="9558493" cy="6636334"/>
              <a:chOff x="7915913" y="2149567"/>
              <a:chExt cx="9558493" cy="6636334"/>
            </a:xfrm>
          </p:grpSpPr>
          <p:pic>
            <p:nvPicPr>
              <p:cNvPr id="20" name="Picture 19"/>
              <p:cNvPicPr/>
              <p:nvPr/>
            </p:nvPicPr>
            <p:blipFill>
              <a:blip r:embed="rId4"/>
              <a:stretch>
                <a:fillRect/>
              </a:stretch>
            </p:blipFill>
            <p:spPr>
              <a:xfrm rot="338705">
                <a:off x="7915913" y="2806294"/>
                <a:ext cx="9558493" cy="59796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Picture 20"/>
              <p:cNvPicPr>
                <a:picLocks noChangeAspect="1"/>
              </p:cNvPicPr>
              <p:nvPr/>
            </p:nvPicPr>
            <p:blipFill>
              <a:blip r:embed="rId5"/>
              <a:stretch>
                <a:fillRect/>
              </a:stretch>
            </p:blipFill>
            <p:spPr>
              <a:xfrm rot="583606">
                <a:off x="11825074" y="2149567"/>
                <a:ext cx="4907705" cy="20606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421832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673787"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6666385" cy="648000"/>
          </a:xfrm>
        </p:spPr>
        <p:txBody>
          <a:bodyPr/>
          <a:lstStyle/>
          <a:p>
            <a:r>
              <a:rPr lang="en-US" b="1" spc="0" smtClean="0">
                <a:solidFill>
                  <a:schemeClr val="bg1"/>
                </a:solidFill>
                <a:latin typeface="+mn-lt"/>
                <a:cs typeface="Times New Roman" panose="02020603050405020304" pitchFamily="18" charset="0"/>
              </a:rPr>
              <a:t>GIAO DIỆN WEBCAM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26</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26</a:t>
            </a:fld>
            <a:endParaRPr lang="en-US" noProof="0"/>
          </a:p>
        </p:txBody>
      </p:sp>
      <p:pic>
        <p:nvPicPr>
          <p:cNvPr id="1026" name="Picture 2" descr="https://i0.wp.com/randomnerdtutorials.com/wp-content/uploads/2019/03/ESP32-CAM-video-streaming-example.jpg?resize=750%2C407&amp;quality=100&amp;strip=all&amp;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84998">
            <a:off x="2671017" y="2004171"/>
            <a:ext cx="12841850" cy="69688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nvGrpSpPr>
          <p:cNvPr id="30" name="Group 29"/>
          <p:cNvGrpSpPr/>
          <p:nvPr/>
        </p:nvGrpSpPr>
        <p:grpSpPr>
          <a:xfrm>
            <a:off x="1882284" y="1837186"/>
            <a:ext cx="14461387" cy="7143103"/>
            <a:chOff x="1882284" y="1837186"/>
            <a:chExt cx="14461387" cy="7143103"/>
          </a:xfrm>
        </p:grpSpPr>
        <p:sp>
          <p:nvSpPr>
            <p:cNvPr id="31" name="Rectangle 30"/>
            <p:cNvSpPr/>
            <p:nvPr/>
          </p:nvSpPr>
          <p:spPr>
            <a:xfrm>
              <a:off x="1882284" y="1837186"/>
              <a:ext cx="6172905" cy="7143103"/>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https://i0.wp.com/randomnerdtutorials.com/wp-content/uploads/2019/03/ESP32-cam-intruder-alert.jpg?resize=750%2C411&amp;quality=100&amp;strip=all&amp;ssl=1"/>
            <p:cNvPicPr>
              <a:picLocks noChangeAspect="1" noChangeArrowheads="1"/>
            </p:cNvPicPr>
            <p:nvPr/>
          </p:nvPicPr>
          <p:blipFill rotWithShape="1">
            <a:blip r:embed="rId4">
              <a:extLst>
                <a:ext uri="{28A0092B-C50C-407E-A947-70E740481C1C}">
                  <a14:useLocalDpi xmlns:a14="http://schemas.microsoft.com/office/drawing/2010/main" val="0"/>
                </a:ext>
              </a:extLst>
            </a:blip>
            <a:srcRect l="45591" t="22670" r="10637" b="17423"/>
            <a:stretch/>
          </p:blipFill>
          <p:spPr bwMode="auto">
            <a:xfrm>
              <a:off x="2249428" y="2165855"/>
              <a:ext cx="5438615" cy="4613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3" name="Rectangle 32"/>
            <p:cNvSpPr/>
            <p:nvPr/>
          </p:nvSpPr>
          <p:spPr>
            <a:xfrm>
              <a:off x="10170766" y="1837186"/>
              <a:ext cx="6172905" cy="7143103"/>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ttps://i0.wp.com/randomnerdtutorials.com/wp-content/uploads/2019/03/esp32-cam-face-recognition-detection.jpg?resize=750%2C391&amp;quality=100&amp;strip=all&amp;ssl=1"/>
            <p:cNvPicPr>
              <a:picLocks noChangeAspect="1" noChangeArrowheads="1"/>
            </p:cNvPicPr>
            <p:nvPr/>
          </p:nvPicPr>
          <p:blipFill rotWithShape="1">
            <a:blip r:embed="rId5">
              <a:extLst>
                <a:ext uri="{28A0092B-C50C-407E-A947-70E740481C1C}">
                  <a14:useLocalDpi xmlns:a14="http://schemas.microsoft.com/office/drawing/2010/main" val="0"/>
                </a:ext>
              </a:extLst>
            </a:blip>
            <a:srcRect l="42913" t="21919" r="16650" b="17816"/>
            <a:stretch/>
          </p:blipFill>
          <p:spPr bwMode="auto">
            <a:xfrm>
              <a:off x="10545038" y="4082327"/>
              <a:ext cx="5424360" cy="4609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5" name="TextBox 34"/>
            <p:cNvSpPr txBox="1"/>
            <p:nvPr/>
          </p:nvSpPr>
          <p:spPr>
            <a:xfrm>
              <a:off x="11480372" y="2636591"/>
              <a:ext cx="3553691" cy="646331"/>
            </a:xfrm>
            <a:prstGeom prst="rect">
              <a:avLst/>
            </a:prstGeom>
            <a:noFill/>
          </p:spPr>
          <p:txBody>
            <a:bodyPr wrap="square" rtlCol="0">
              <a:spAutoFit/>
            </a:bodyPr>
            <a:lstStyle/>
            <a:p>
              <a:pPr algn="ctr"/>
              <a:r>
                <a:rPr lang="en-US" sz="3600" b="1" smtClean="0">
                  <a:solidFill>
                    <a:schemeClr val="accent1">
                      <a:lumMod val="50000"/>
                    </a:schemeClr>
                  </a:solidFill>
                </a:rPr>
                <a:t>Recognized</a:t>
              </a:r>
              <a:endParaRPr lang="en-US" b="1">
                <a:solidFill>
                  <a:schemeClr val="accent1">
                    <a:lumMod val="50000"/>
                  </a:schemeClr>
                </a:solidFill>
              </a:endParaRPr>
            </a:p>
          </p:txBody>
        </p:sp>
        <p:sp>
          <p:nvSpPr>
            <p:cNvPr id="36" name="TextBox 35"/>
            <p:cNvSpPr txBox="1"/>
            <p:nvPr/>
          </p:nvSpPr>
          <p:spPr>
            <a:xfrm>
              <a:off x="3191889" y="7556688"/>
              <a:ext cx="3553691" cy="646331"/>
            </a:xfrm>
            <a:prstGeom prst="rect">
              <a:avLst/>
            </a:prstGeom>
            <a:noFill/>
          </p:spPr>
          <p:txBody>
            <a:bodyPr wrap="square" rtlCol="0">
              <a:spAutoFit/>
            </a:bodyPr>
            <a:lstStyle/>
            <a:p>
              <a:pPr algn="ctr"/>
              <a:r>
                <a:rPr lang="en-US" sz="3600" b="1" smtClean="0">
                  <a:solidFill>
                    <a:schemeClr val="accent1">
                      <a:lumMod val="50000"/>
                    </a:schemeClr>
                  </a:solidFill>
                </a:rPr>
                <a:t>Intruder</a:t>
              </a:r>
              <a:endParaRPr lang="en-US" b="1">
                <a:solidFill>
                  <a:schemeClr val="accent1">
                    <a:lumMod val="50000"/>
                  </a:schemeClr>
                </a:solidFill>
              </a:endParaRPr>
            </a:p>
          </p:txBody>
        </p:sp>
      </p:grpSp>
    </p:spTree>
    <p:extLst>
      <p:ext uri="{BB962C8B-B14F-4D97-AF65-F5344CB8AC3E}">
        <p14:creationId xmlns:p14="http://schemas.microsoft.com/office/powerpoint/2010/main" val="249967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42"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xit" presetSubtype="0" fill="hold" nodeType="clickEffect">
                                  <p:stCondLst>
                                    <p:cond delay="0"/>
                                  </p:stCondLst>
                                  <p:childTnLst>
                                    <p:animEffect transition="out" filter="fade">
                                      <p:cBhvr>
                                        <p:cTn id="19" dur="1000"/>
                                        <p:tgtEl>
                                          <p:spTgt spid="1026"/>
                                        </p:tgtEl>
                                      </p:cBhvr>
                                    </p:animEffect>
                                    <p:anim calcmode="lin" valueType="num">
                                      <p:cBhvr>
                                        <p:cTn id="20" dur="1000"/>
                                        <p:tgtEl>
                                          <p:spTgt spid="1026"/>
                                        </p:tgtEl>
                                        <p:attrNameLst>
                                          <p:attrName>ppt_x</p:attrName>
                                        </p:attrNameLst>
                                      </p:cBhvr>
                                      <p:tavLst>
                                        <p:tav tm="0">
                                          <p:val>
                                            <p:strVal val="ppt_x"/>
                                          </p:val>
                                        </p:tav>
                                        <p:tav tm="100000">
                                          <p:val>
                                            <p:strVal val="ppt_x"/>
                                          </p:val>
                                        </p:tav>
                                      </p:tavLst>
                                    </p:anim>
                                    <p:anim calcmode="lin" valueType="num">
                                      <p:cBhvr>
                                        <p:cTn id="21" dur="1000"/>
                                        <p:tgtEl>
                                          <p:spTgt spid="1026"/>
                                        </p:tgtEl>
                                        <p:attrNameLst>
                                          <p:attrName>ppt_y</p:attrName>
                                        </p:attrNameLst>
                                      </p:cBhvr>
                                      <p:tavLst>
                                        <p:tav tm="0">
                                          <p:val>
                                            <p:strVal val="ppt_y"/>
                                          </p:val>
                                        </p:tav>
                                        <p:tav tm="100000">
                                          <p:val>
                                            <p:strVal val="ppt_y-.1"/>
                                          </p:val>
                                        </p:tav>
                                      </p:tavLst>
                                    </p:anim>
                                    <p:set>
                                      <p:cBhvr>
                                        <p:cTn id="22" dur="1" fill="hold">
                                          <p:stCondLst>
                                            <p:cond delay="999"/>
                                          </p:stCondLst>
                                        </p:cTn>
                                        <p:tgtEl>
                                          <p:spTgt spid="1026"/>
                                        </p:tgtEl>
                                        <p:attrNameLst>
                                          <p:attrName>style.visibility</p:attrName>
                                        </p:attrNameLst>
                                      </p:cBhvr>
                                      <p:to>
                                        <p:strVal val="hidden"/>
                                      </p:to>
                                    </p:set>
                                  </p:childTnLst>
                                </p:cTn>
                              </p:par>
                              <p:par>
                                <p:cTn id="23" presetID="42"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images.unsplash.com/photo-1530545233050-3f0a5d0dd1ac?ixlib=rb-4.0.3&amp;ixid=MnwxMjA3fDB8MHxzZWFyY2h8NDd8fHNtYXJ0JTIwaG9tZXxlbnwwfHwwfHw%3D&amp;w=1000&amp;q=80"/>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t="54416" b="-1"/>
          <a:stretch/>
        </p:blipFill>
        <p:spPr bwMode="auto">
          <a:xfrm>
            <a:off x="0" y="-22450"/>
            <a:ext cx="18288000" cy="5218650"/>
          </a:xfrm>
          <a:prstGeom prst="rect">
            <a:avLst/>
          </a:prstGeom>
          <a:noFill/>
          <a:extLst>
            <a:ext uri="{909E8E84-426E-40DD-AFC4-6F175D3DCCD1}">
              <a14:hiddenFill xmlns:a14="http://schemas.microsoft.com/office/drawing/2010/main">
                <a:solidFill>
                  <a:srgbClr val="FFFFFF"/>
                </a:solidFill>
              </a14:hiddenFill>
            </a:ext>
          </a:extLst>
        </p:spPr>
      </p:pic>
      <p:sp>
        <p:nvSpPr>
          <p:cNvPr id="3" name="任意多边形: 形状 2">
            <a:extLst>
              <a:ext uri="{FF2B5EF4-FFF2-40B4-BE49-F238E27FC236}">
                <a16:creationId xmlns="" xmlns:a16="http://schemas.microsoft.com/office/drawing/2014/main" id="{710C9878-BAA2-4599-8AEA-C905075195A4}"/>
              </a:ext>
            </a:extLst>
          </p:cNvPr>
          <p:cNvSpPr/>
          <p:nvPr/>
        </p:nvSpPr>
        <p:spPr>
          <a:xfrm>
            <a:off x="0" y="-29266"/>
            <a:ext cx="18288000" cy="52186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4" name="菱形 3">
            <a:extLst>
              <a:ext uri="{FF2B5EF4-FFF2-40B4-BE49-F238E27FC236}">
                <a16:creationId xmlns="" xmlns:a16="http://schemas.microsoft.com/office/drawing/2014/main" id="{F4657F05-0016-476B-BBDC-AD8419B135F6}"/>
              </a:ext>
            </a:extLst>
          </p:cNvPr>
          <p:cNvSpPr/>
          <p:nvPr/>
        </p:nvSpPr>
        <p:spPr>
          <a:xfrm>
            <a:off x="4305300" y="343028"/>
            <a:ext cx="9677400" cy="9677400"/>
          </a:xfrm>
          <a:prstGeom prst="diamond">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2057528"/>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910511"/>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KẾT QUẢ</a:t>
            </a: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143750" y="2244754"/>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04</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27035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43149"/>
            <a:ext cx="18288000" cy="7153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0" y="162390"/>
            <a:ext cx="10934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63716" cy="648000"/>
          </a:xfrm>
        </p:spPr>
        <p:txBody>
          <a:bodyPr/>
          <a:lstStyle/>
          <a:p>
            <a:r>
              <a:rPr lang="en-US" b="1" spc="0" smtClean="0">
                <a:solidFill>
                  <a:schemeClr val="bg1"/>
                </a:solidFill>
                <a:latin typeface="+mn-lt"/>
                <a:cs typeface="Times New Roman" panose="02020603050405020304" pitchFamily="18" charset="0"/>
              </a:rPr>
              <a:t>MẠCH ĐIỀU KHIỂN TRUNG TÂM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28</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28</a:t>
            </a:fld>
            <a:endParaRPr lang="en-US" noProof="0"/>
          </a:p>
        </p:txBody>
      </p:sp>
      <p:pic>
        <p:nvPicPr>
          <p:cNvPr id="10" name="Picture 9"/>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469051" y="2495673"/>
            <a:ext cx="5538908" cy="5757975"/>
          </a:xfrm>
          <a:prstGeom prst="rect">
            <a:avLst/>
          </a:prstGeom>
        </p:spPr>
      </p:pic>
      <p:pic>
        <p:nvPicPr>
          <p:cNvPr id="12" name="Picture 11" descr="D:\Install\IMG_20221215_103955_075.jpg"/>
          <p:cNvPicPr/>
          <p:nvPr/>
        </p:nvPicPr>
        <p:blipFill rotWithShape="1">
          <a:blip r:embed="rId4" cstate="print">
            <a:extLst>
              <a:ext uri="{28A0092B-C50C-407E-A947-70E740481C1C}">
                <a14:useLocalDpi xmlns:a14="http://schemas.microsoft.com/office/drawing/2010/main" val="0"/>
              </a:ext>
            </a:extLst>
          </a:blip>
          <a:srcRect l="2095" t="10280" r="3874" b="19672"/>
          <a:stretch/>
        </p:blipFill>
        <p:spPr bwMode="auto">
          <a:xfrm rot="5400000">
            <a:off x="10369611" y="2308286"/>
            <a:ext cx="5757976" cy="6132750"/>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0182224" y="2495673"/>
            <a:ext cx="2038351" cy="1638177"/>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9523373" y="3305175"/>
            <a:ext cx="65885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05216" y="3051259"/>
            <a:ext cx="2318157" cy="507831"/>
          </a:xfrm>
          <a:prstGeom prst="rect">
            <a:avLst/>
          </a:prstGeom>
          <a:noFill/>
        </p:spPr>
        <p:txBody>
          <a:bodyPr wrap="square" rtlCol="0">
            <a:spAutoFit/>
          </a:bodyPr>
          <a:lstStyle/>
          <a:p>
            <a:r>
              <a:rPr lang="en-US" b="1" smtClean="0">
                <a:solidFill>
                  <a:srgbClr val="FF0000"/>
                </a:solidFill>
              </a:rPr>
              <a:t>Mạch nguồn</a:t>
            </a:r>
            <a:endParaRPr lang="en-US" b="1">
              <a:solidFill>
                <a:srgbClr val="FF0000"/>
              </a:solidFill>
            </a:endParaRPr>
          </a:p>
        </p:txBody>
      </p:sp>
      <p:sp>
        <p:nvSpPr>
          <p:cNvPr id="19" name="Rounded Rectangle 18"/>
          <p:cNvSpPr/>
          <p:nvPr/>
        </p:nvSpPr>
        <p:spPr>
          <a:xfrm>
            <a:off x="10677525" y="4200648"/>
            <a:ext cx="1095376" cy="780927"/>
          </a:xfrm>
          <a:prstGeom prst="roundRect">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9523373" y="4572000"/>
            <a:ext cx="1087477" cy="9525"/>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266965" y="4337195"/>
            <a:ext cx="2251482" cy="507831"/>
          </a:xfrm>
          <a:prstGeom prst="rect">
            <a:avLst/>
          </a:prstGeom>
          <a:noFill/>
        </p:spPr>
        <p:txBody>
          <a:bodyPr wrap="square" rtlCol="0">
            <a:spAutoFit/>
          </a:bodyPr>
          <a:lstStyle/>
          <a:p>
            <a:pPr algn="ctr"/>
            <a:r>
              <a:rPr lang="en-US" b="1" smtClean="0">
                <a:solidFill>
                  <a:schemeClr val="accent4">
                    <a:lumMod val="75000"/>
                  </a:schemeClr>
                </a:solidFill>
              </a:rPr>
              <a:t>ESP32-CAM</a:t>
            </a:r>
            <a:endParaRPr lang="en-US" b="1">
              <a:solidFill>
                <a:schemeClr val="accent4">
                  <a:lumMod val="75000"/>
                </a:schemeClr>
              </a:solidFill>
            </a:endParaRPr>
          </a:p>
        </p:txBody>
      </p:sp>
      <p:sp>
        <p:nvSpPr>
          <p:cNvPr id="23" name="Rounded Rectangle 22"/>
          <p:cNvSpPr/>
          <p:nvPr/>
        </p:nvSpPr>
        <p:spPr>
          <a:xfrm>
            <a:off x="10677525" y="5286374"/>
            <a:ext cx="1095376" cy="1724025"/>
          </a:xfrm>
          <a:prstGeom prst="roundRect">
            <a:avLst/>
          </a:prstGeom>
          <a:noFill/>
          <a:ln w="381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9523373" y="6136512"/>
            <a:ext cx="1087477" cy="9525"/>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53349" y="5892121"/>
            <a:ext cx="1765097" cy="507831"/>
          </a:xfrm>
          <a:prstGeom prst="rect">
            <a:avLst/>
          </a:prstGeom>
          <a:noFill/>
        </p:spPr>
        <p:txBody>
          <a:bodyPr wrap="square" rtlCol="0">
            <a:spAutoFit/>
          </a:bodyPr>
          <a:lstStyle/>
          <a:p>
            <a:pPr algn="ctr"/>
            <a:r>
              <a:rPr lang="en-US" b="1" smtClean="0">
                <a:solidFill>
                  <a:schemeClr val="accent5">
                    <a:lumMod val="75000"/>
                  </a:schemeClr>
                </a:solidFill>
              </a:rPr>
              <a:t>ESP8266</a:t>
            </a:r>
            <a:endParaRPr lang="en-US" b="1">
              <a:solidFill>
                <a:schemeClr val="accent5">
                  <a:lumMod val="75000"/>
                </a:schemeClr>
              </a:solidFill>
            </a:endParaRPr>
          </a:p>
        </p:txBody>
      </p:sp>
      <p:sp>
        <p:nvSpPr>
          <p:cNvPr id="27" name="Rounded Rectangle 26"/>
          <p:cNvSpPr/>
          <p:nvPr/>
        </p:nvSpPr>
        <p:spPr>
          <a:xfrm>
            <a:off x="11862711" y="3967285"/>
            <a:ext cx="2129514" cy="3414590"/>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H="1" flipV="1">
            <a:off x="9518446" y="7196286"/>
            <a:ext cx="2353792" cy="482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66965" y="6734621"/>
            <a:ext cx="2397328" cy="923330"/>
          </a:xfrm>
          <a:prstGeom prst="rect">
            <a:avLst/>
          </a:prstGeom>
          <a:noFill/>
        </p:spPr>
        <p:txBody>
          <a:bodyPr wrap="square" rtlCol="0">
            <a:spAutoFit/>
          </a:bodyPr>
          <a:lstStyle/>
          <a:p>
            <a:pPr algn="ctr"/>
            <a:r>
              <a:rPr lang="en-US" b="1" smtClean="0">
                <a:solidFill>
                  <a:srgbClr val="FFC000"/>
                </a:solidFill>
              </a:rPr>
              <a:t>ARDUINO MEGA 2560</a:t>
            </a:r>
            <a:endParaRPr lang="en-US" b="1">
              <a:solidFill>
                <a:srgbClr val="FFC000"/>
              </a:solidFill>
            </a:endParaRPr>
          </a:p>
        </p:txBody>
      </p:sp>
    </p:spTree>
    <p:extLst>
      <p:ext uri="{BB962C8B-B14F-4D97-AF65-F5344CB8AC3E}">
        <p14:creationId xmlns:p14="http://schemas.microsoft.com/office/powerpoint/2010/main" val="34503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41910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3086666"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29</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29</a:t>
            </a:fld>
            <a:endParaRPr lang="en-US" noProof="0"/>
          </a:p>
        </p:txBody>
      </p:sp>
      <p:grpSp>
        <p:nvGrpSpPr>
          <p:cNvPr id="9" name="Group 8"/>
          <p:cNvGrpSpPr/>
          <p:nvPr/>
        </p:nvGrpSpPr>
        <p:grpSpPr>
          <a:xfrm>
            <a:off x="675299" y="2047875"/>
            <a:ext cx="16982701" cy="6802325"/>
            <a:chOff x="675299" y="2047875"/>
            <a:chExt cx="16982701" cy="6802325"/>
          </a:xfrm>
        </p:grpSpPr>
        <p:grpSp>
          <p:nvGrpSpPr>
            <p:cNvPr id="7" name="Group 6"/>
            <p:cNvGrpSpPr/>
            <p:nvPr/>
          </p:nvGrpSpPr>
          <p:grpSpPr>
            <a:xfrm>
              <a:off x="675299" y="2047875"/>
              <a:ext cx="8153401" cy="5556081"/>
              <a:chOff x="702599" y="1781175"/>
              <a:chExt cx="8153401" cy="555608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80" t="10001" r="6042" b="24444"/>
              <a:stretch/>
            </p:blipFill>
            <p:spPr>
              <a:xfrm>
                <a:off x="702599" y="1781175"/>
                <a:ext cx="8153401" cy="4320814"/>
              </a:xfrm>
              <a:prstGeom prst="rect">
                <a:avLst/>
              </a:prstGeom>
            </p:spPr>
          </p:pic>
          <p:sp>
            <p:nvSpPr>
              <p:cNvPr id="6" name="TextBox 5"/>
              <p:cNvSpPr txBox="1"/>
              <p:nvPr/>
            </p:nvSpPr>
            <p:spPr>
              <a:xfrm>
                <a:off x="3755361" y="6829425"/>
                <a:ext cx="2047875" cy="507831"/>
              </a:xfrm>
              <a:prstGeom prst="rect">
                <a:avLst/>
              </a:prstGeom>
              <a:noFill/>
            </p:spPr>
            <p:txBody>
              <a:bodyPr wrap="square" rtlCol="0">
                <a:spAutoFit/>
              </a:bodyPr>
              <a:lstStyle/>
              <a:p>
                <a:pPr algn="ctr"/>
                <a:r>
                  <a:rPr lang="en-US" b="1" smtClean="0">
                    <a:solidFill>
                      <a:schemeClr val="accent1">
                        <a:lumMod val="75000"/>
                      </a:schemeClr>
                    </a:solidFill>
                  </a:rPr>
                  <a:t>Bên ngoài</a:t>
                </a:r>
                <a:endParaRPr lang="en-US" b="1">
                  <a:solidFill>
                    <a:schemeClr val="accent1">
                      <a:lumMod val="75000"/>
                    </a:schemeClr>
                  </a:solidFill>
                </a:endParaRPr>
              </a:p>
            </p:txBody>
          </p:sp>
        </p:grpSp>
        <p:grpSp>
          <p:nvGrpSpPr>
            <p:cNvPr id="8" name="Group 7"/>
            <p:cNvGrpSpPr/>
            <p:nvPr/>
          </p:nvGrpSpPr>
          <p:grpSpPr>
            <a:xfrm>
              <a:off x="9249271" y="2571750"/>
              <a:ext cx="8408729" cy="6278450"/>
              <a:chOff x="9249271" y="2571750"/>
              <a:chExt cx="8408729" cy="627845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20" t="24814" r="2084"/>
              <a:stretch/>
            </p:blipFill>
            <p:spPr>
              <a:xfrm>
                <a:off x="9249271" y="3941582"/>
                <a:ext cx="8408729" cy="4908618"/>
              </a:xfrm>
              <a:prstGeom prst="rect">
                <a:avLst/>
              </a:prstGeom>
            </p:spPr>
          </p:pic>
          <p:sp>
            <p:nvSpPr>
              <p:cNvPr id="12" name="TextBox 11"/>
              <p:cNvSpPr txBox="1"/>
              <p:nvPr/>
            </p:nvSpPr>
            <p:spPr>
              <a:xfrm>
                <a:off x="12429697" y="2571750"/>
                <a:ext cx="2047875" cy="507831"/>
              </a:xfrm>
              <a:prstGeom prst="rect">
                <a:avLst/>
              </a:prstGeom>
              <a:noFill/>
            </p:spPr>
            <p:txBody>
              <a:bodyPr wrap="square" rtlCol="0">
                <a:spAutoFit/>
              </a:bodyPr>
              <a:lstStyle/>
              <a:p>
                <a:pPr algn="ctr"/>
                <a:r>
                  <a:rPr lang="en-US" b="1" smtClean="0">
                    <a:solidFill>
                      <a:schemeClr val="accent1">
                        <a:lumMod val="75000"/>
                      </a:schemeClr>
                    </a:solidFill>
                  </a:rPr>
                  <a:t>Bên trong</a:t>
                </a:r>
                <a:endParaRPr lang="en-US" b="1">
                  <a:solidFill>
                    <a:schemeClr val="accent1">
                      <a:lumMod val="75000"/>
                    </a:schemeClr>
                  </a:solidFill>
                </a:endParaRPr>
              </a:p>
            </p:txBody>
          </p:sp>
        </p:grpSp>
      </p:grpSp>
    </p:spTree>
    <p:extLst>
      <p:ext uri="{BB962C8B-B14F-4D97-AF65-F5344CB8AC3E}">
        <p14:creationId xmlns:p14="http://schemas.microsoft.com/office/powerpoint/2010/main" val="32429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y sectional couch beside glass top table"/>
          <p:cNvPicPr>
            <a:picLocks noChangeAspect="1" noChangeArrowheads="1"/>
          </p:cNvPicPr>
          <p:nvPr/>
        </p:nvPicPr>
        <p:blipFill rotWithShape="1">
          <a:blip r:embed="rId3">
            <a:extLst>
              <a:ext uri="{28A0092B-C50C-407E-A947-70E740481C1C}">
                <a14:useLocalDpi xmlns:a14="http://schemas.microsoft.com/office/drawing/2010/main" val="0"/>
              </a:ext>
            </a:extLst>
          </a:blip>
          <a:srcRect l="1" t="33005" r="-1" b="25630"/>
          <a:stretch/>
        </p:blipFill>
        <p:spPr bwMode="auto">
          <a:xfrm>
            <a:off x="0" y="11623"/>
            <a:ext cx="18288000" cy="5045799"/>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1"/>
            <a:ext cx="18288000" cy="5048378"/>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324600" y="17907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832304"/>
            <a:ext cx="53340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TỔNG QUAN</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01</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86278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23063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1201966" cy="648000"/>
          </a:xfrm>
        </p:spPr>
        <p:txBody>
          <a:bodyPr/>
          <a:lstStyle/>
          <a:p>
            <a:r>
              <a:rPr lang="en-US" b="1" spc="0" smtClean="0">
                <a:solidFill>
                  <a:schemeClr val="bg1"/>
                </a:solidFill>
                <a:latin typeface="+mn-lt"/>
                <a:cs typeface="Times New Roman" panose="02020603050405020304" pitchFamily="18" charset="0"/>
              </a:rPr>
              <a:t>WEB-APP ĐIỀU KHIỂN VÀ GIÁM SÁT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30</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30</a:t>
            </a:fld>
            <a:endParaRPr lang="en-US" noProof="0"/>
          </a:p>
        </p:txBody>
      </p:sp>
      <p:grpSp>
        <p:nvGrpSpPr>
          <p:cNvPr id="9" name="Group 8"/>
          <p:cNvGrpSpPr/>
          <p:nvPr/>
        </p:nvGrpSpPr>
        <p:grpSpPr>
          <a:xfrm>
            <a:off x="1304925" y="2034348"/>
            <a:ext cx="15349828" cy="6748778"/>
            <a:chOff x="0" y="0"/>
            <a:chExt cx="5801360" cy="260350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750" y="279400"/>
              <a:ext cx="1197610" cy="23241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547870" cy="2603500"/>
            </a:xfrm>
            <a:prstGeom prst="rect">
              <a:avLst/>
            </a:prstGeom>
          </p:spPr>
        </p:pic>
      </p:grpSp>
    </p:spTree>
    <p:extLst>
      <p:ext uri="{BB962C8B-B14F-4D97-AF65-F5344CB8AC3E}">
        <p14:creationId xmlns:p14="http://schemas.microsoft.com/office/powerpoint/2010/main" val="10725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407F1C1-539A-467F-A6C1-6CBB0E823499}"/>
              </a:ext>
            </a:extLst>
          </p:cNvPr>
          <p:cNvSpPr/>
          <p:nvPr/>
        </p:nvSpPr>
        <p:spPr>
          <a:xfrm>
            <a:off x="0" y="1771650"/>
            <a:ext cx="18288000" cy="7391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fld id="{4B73C415-D670-4716-A5EC-CC4D52CA2BAC}" type="slidenum">
              <a:rPr lang="en-US" noProof="0" smtClean="0"/>
              <a:pPr/>
              <a:t>31</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10824519" cy="1107034"/>
            <a:chOff x="-38100" y="3720664"/>
            <a:chExt cx="4142212" cy="690756"/>
          </a:xfrm>
          <a:solidFill>
            <a:schemeClr val="accent2">
              <a:lumMod val="75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1064720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ĐÁNH GIÁ &amp; LỢI ÍCH MANG LẠI</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Rectangle 6">
            <a:extLst>
              <a:ext uri="{FF2B5EF4-FFF2-40B4-BE49-F238E27FC236}">
                <a16:creationId xmlns="" xmlns:a16="http://schemas.microsoft.com/office/drawing/2014/main" id="{48A34DE6-D7B7-48C5-9277-3ED8187A19D1}"/>
              </a:ext>
            </a:extLst>
          </p:cNvPr>
          <p:cNvSpPr/>
          <p:nvPr/>
        </p:nvSpPr>
        <p:spPr>
          <a:xfrm>
            <a:off x="1796563" y="2119482"/>
            <a:ext cx="6091110" cy="6695736"/>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sp>
        <p:nvSpPr>
          <p:cNvPr id="3" name="Rectangle 2">
            <a:extLst>
              <a:ext uri="{FF2B5EF4-FFF2-40B4-BE49-F238E27FC236}">
                <a16:creationId xmlns="" xmlns:a16="http://schemas.microsoft.com/office/drawing/2014/main" id="{6C1C284D-6432-42C6-B795-6653CD6DF82E}"/>
              </a:ext>
            </a:extLst>
          </p:cNvPr>
          <p:cNvSpPr/>
          <p:nvPr/>
        </p:nvSpPr>
        <p:spPr>
          <a:xfrm>
            <a:off x="1936478" y="4760186"/>
            <a:ext cx="5811280" cy="3831818"/>
          </a:xfrm>
          <a:prstGeom prst="rect">
            <a:avLst/>
          </a:prstGeom>
        </p:spPr>
        <p:txBody>
          <a:bodyPr wrap="square">
            <a:spAutoFit/>
          </a:bodyPr>
          <a:lstStyle/>
          <a:p>
            <a:pPr marL="457200" indent="-457200">
              <a:lnSpc>
                <a:spcPct val="150000"/>
              </a:lnSpc>
              <a:buFont typeface="Arial" panose="020B0604020202020204" pitchFamily="34" charset="0"/>
              <a:buChar char="•"/>
            </a:pPr>
            <a:r>
              <a:rPr lang="en-US" smtClean="0"/>
              <a:t>Hệ thống hoạt động khá </a:t>
            </a:r>
            <a:r>
              <a:rPr lang="en-US" err="1"/>
              <a:t>ổn</a:t>
            </a:r>
            <a:r>
              <a:rPr lang="en-US"/>
              <a:t> </a:t>
            </a:r>
            <a:r>
              <a:rPr lang="en-US" smtClean="0"/>
              <a:t>định, thời gian trễ điều khiển thấp</a:t>
            </a:r>
          </a:p>
          <a:p>
            <a:pPr marL="457200" indent="-457200">
              <a:lnSpc>
                <a:spcPct val="150000"/>
              </a:lnSpc>
              <a:buFont typeface="Arial" panose="020B0604020202020204" pitchFamily="34" charset="0"/>
              <a:buChar char="•"/>
            </a:pPr>
            <a:r>
              <a:rPr lang="en-US" smtClean="0"/>
              <a:t>Nhận diện gương mặt hoạt động chưa tốt trong trường hợp thiếu sáng</a:t>
            </a:r>
          </a:p>
          <a:p>
            <a:pPr marL="457200" indent="-457200">
              <a:lnSpc>
                <a:spcPct val="150000"/>
              </a:lnSpc>
              <a:buFont typeface="Arial" panose="020B0604020202020204" pitchFamily="34" charset="0"/>
              <a:buChar char="•"/>
            </a:pPr>
            <a:endParaRPr lang="en-US"/>
          </a:p>
        </p:txBody>
      </p:sp>
      <p:grpSp>
        <p:nvGrpSpPr>
          <p:cNvPr id="9" name="Group 8"/>
          <p:cNvGrpSpPr/>
          <p:nvPr/>
        </p:nvGrpSpPr>
        <p:grpSpPr>
          <a:xfrm>
            <a:off x="3700606" y="2397586"/>
            <a:ext cx="2318263" cy="2168154"/>
            <a:chOff x="3968921" y="2495237"/>
            <a:chExt cx="2318263" cy="2168154"/>
          </a:xfrm>
        </p:grpSpPr>
        <p:sp>
          <p:nvSpPr>
            <p:cNvPr id="8" name="TextBox 7">
              <a:extLst>
                <a:ext uri="{FF2B5EF4-FFF2-40B4-BE49-F238E27FC236}">
                  <a16:creationId xmlns="" xmlns:a16="http://schemas.microsoft.com/office/drawing/2014/main" id="{CD01B393-CADA-48D0-8567-C529DBF54F83}"/>
                </a:ext>
              </a:extLst>
            </p:cNvPr>
            <p:cNvSpPr txBox="1"/>
            <p:nvPr/>
          </p:nvSpPr>
          <p:spPr>
            <a:xfrm>
              <a:off x="3968921" y="4078616"/>
              <a:ext cx="2318263" cy="584775"/>
            </a:xfrm>
            <a:prstGeom prst="rect">
              <a:avLst/>
            </a:prstGeom>
            <a:noFill/>
          </p:spPr>
          <p:txBody>
            <a:bodyPr wrap="none" rtlCol="0">
              <a:spAutoFit/>
            </a:bodyPr>
            <a:lstStyle/>
            <a:p>
              <a:r>
                <a:rPr lang="en-US" sz="3200" b="1">
                  <a:solidFill>
                    <a:srgbClr val="00B0F0"/>
                  </a:solidFill>
                </a:rPr>
                <a:t>ĐÁNH GIÁ</a:t>
              </a:r>
            </a:p>
          </p:txBody>
        </p:sp>
        <p:pic>
          <p:nvPicPr>
            <p:cNvPr id="16" name="Picture 15">
              <a:extLst>
                <a:ext uri="{FF2B5EF4-FFF2-40B4-BE49-F238E27FC236}">
                  <a16:creationId xmlns="" xmlns:a16="http://schemas.microsoft.com/office/drawing/2014/main" id="{D6DBB9D3-AD3A-40B8-B6AD-26D381D68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9273" y="2495237"/>
              <a:ext cx="1243828" cy="1433671"/>
            </a:xfrm>
            <a:prstGeom prst="rect">
              <a:avLst/>
            </a:prstGeom>
          </p:spPr>
        </p:pic>
      </p:grpSp>
      <p:sp>
        <p:nvSpPr>
          <p:cNvPr id="17" name="Rectangle 16">
            <a:extLst>
              <a:ext uri="{FF2B5EF4-FFF2-40B4-BE49-F238E27FC236}">
                <a16:creationId xmlns="" xmlns:a16="http://schemas.microsoft.com/office/drawing/2014/main" id="{5440C827-F097-486F-BF27-4A8DFF955868}"/>
              </a:ext>
            </a:extLst>
          </p:cNvPr>
          <p:cNvSpPr/>
          <p:nvPr/>
        </p:nvSpPr>
        <p:spPr>
          <a:xfrm>
            <a:off x="10379912" y="2191428"/>
            <a:ext cx="6091110" cy="6623790"/>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grpSp>
        <p:nvGrpSpPr>
          <p:cNvPr id="21" name="Group 20"/>
          <p:cNvGrpSpPr/>
          <p:nvPr/>
        </p:nvGrpSpPr>
        <p:grpSpPr>
          <a:xfrm>
            <a:off x="12658979" y="2483524"/>
            <a:ext cx="1871025" cy="2082216"/>
            <a:chOff x="12658979" y="2483524"/>
            <a:chExt cx="1871025" cy="2082216"/>
          </a:xfrm>
        </p:grpSpPr>
        <p:sp>
          <p:nvSpPr>
            <p:cNvPr id="18" name="TextBox 17">
              <a:extLst>
                <a:ext uri="{FF2B5EF4-FFF2-40B4-BE49-F238E27FC236}">
                  <a16:creationId xmlns="" xmlns:a16="http://schemas.microsoft.com/office/drawing/2014/main" id="{E86D592D-372E-4D25-82B9-9C86B587217B}"/>
                </a:ext>
              </a:extLst>
            </p:cNvPr>
            <p:cNvSpPr txBox="1"/>
            <p:nvPr/>
          </p:nvSpPr>
          <p:spPr>
            <a:xfrm>
              <a:off x="12658979" y="3980965"/>
              <a:ext cx="1871025" cy="584775"/>
            </a:xfrm>
            <a:prstGeom prst="rect">
              <a:avLst/>
            </a:prstGeom>
            <a:noFill/>
          </p:spPr>
          <p:txBody>
            <a:bodyPr wrap="none" rtlCol="0">
              <a:spAutoFit/>
            </a:bodyPr>
            <a:lstStyle/>
            <a:p>
              <a:r>
                <a:rPr lang="en-US" sz="3200" b="1">
                  <a:solidFill>
                    <a:srgbClr val="00B0F0"/>
                  </a:solidFill>
                </a:rPr>
                <a:t>LỢI ÍCH</a:t>
              </a:r>
            </a:p>
          </p:txBody>
        </p:sp>
        <p:pic>
          <p:nvPicPr>
            <p:cNvPr id="19" name="Picture 18">
              <a:extLst>
                <a:ext uri="{FF2B5EF4-FFF2-40B4-BE49-F238E27FC236}">
                  <a16:creationId xmlns="" xmlns:a16="http://schemas.microsoft.com/office/drawing/2014/main" id="{2502A187-0E81-4B5F-A83F-272204464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942995" y="2483524"/>
              <a:ext cx="1302995" cy="1302995"/>
            </a:xfrm>
            <a:prstGeom prst="rect">
              <a:avLst/>
            </a:prstGeom>
          </p:spPr>
        </p:pic>
      </p:grpSp>
      <p:sp>
        <p:nvSpPr>
          <p:cNvPr id="2" name="TextBox 1">
            <a:extLst>
              <a:ext uri="{FF2B5EF4-FFF2-40B4-BE49-F238E27FC236}">
                <a16:creationId xmlns="" xmlns:a16="http://schemas.microsoft.com/office/drawing/2014/main" id="{1489A23D-FA01-4C4C-9B04-65B495E56B2B}"/>
              </a:ext>
            </a:extLst>
          </p:cNvPr>
          <p:cNvSpPr txBox="1"/>
          <p:nvPr/>
        </p:nvSpPr>
        <p:spPr>
          <a:xfrm>
            <a:off x="10536828" y="4760186"/>
            <a:ext cx="5777277" cy="355481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smtClean="0"/>
              <a:t>Không tốn công, mất thời gian bật tắt các thiết bị</a:t>
            </a:r>
          </a:p>
          <a:p>
            <a:pPr marL="457200" indent="-457200">
              <a:lnSpc>
                <a:spcPct val="150000"/>
              </a:lnSpc>
              <a:buFont typeface="Arial" panose="020B0604020202020204" pitchFamily="34" charset="0"/>
              <a:buChar char="•"/>
            </a:pPr>
            <a:r>
              <a:rPr lang="en-US" sz="2500" smtClean="0"/>
              <a:t>Có thể thiết lập ngữ cảnh để điều khiển thiết bị tự động</a:t>
            </a:r>
            <a:endParaRPr lang="en-US" sz="2500"/>
          </a:p>
          <a:p>
            <a:pPr marL="457200" indent="-457200">
              <a:lnSpc>
                <a:spcPct val="150000"/>
              </a:lnSpc>
              <a:buFont typeface="Arial" panose="020B0604020202020204" pitchFamily="34" charset="0"/>
              <a:buChar char="•"/>
            </a:pPr>
            <a:r>
              <a:rPr lang="en-US" sz="2500" err="1"/>
              <a:t>Giám</a:t>
            </a:r>
            <a:r>
              <a:rPr lang="en-US" sz="2500"/>
              <a:t> </a:t>
            </a:r>
            <a:r>
              <a:rPr lang="en-US" sz="2500" err="1"/>
              <a:t>sát</a:t>
            </a:r>
            <a:r>
              <a:rPr lang="en-US" sz="2500"/>
              <a:t> và điều khiển mọi </a:t>
            </a:r>
            <a:r>
              <a:rPr lang="en-US" sz="2500" err="1"/>
              <a:t>lúc</a:t>
            </a:r>
            <a:r>
              <a:rPr lang="en-US" sz="2500"/>
              <a:t> </a:t>
            </a:r>
            <a:r>
              <a:rPr lang="en-US" sz="2500" err="1"/>
              <a:t>mọi</a:t>
            </a:r>
            <a:r>
              <a:rPr lang="en-US" sz="2500"/>
              <a:t> n</a:t>
            </a:r>
            <a:r>
              <a:rPr lang="vi-VN" sz="2500"/>
              <a:t>ơ</a:t>
            </a:r>
            <a:r>
              <a:rPr lang="en-US" sz="2500"/>
              <a:t>i</a:t>
            </a:r>
          </a:p>
        </p:txBody>
      </p:sp>
      <p:sp>
        <p:nvSpPr>
          <p:cNvPr id="20" name="Arrow: Right 19">
            <a:extLst>
              <a:ext uri="{FF2B5EF4-FFF2-40B4-BE49-F238E27FC236}">
                <a16:creationId xmlns="" xmlns:a16="http://schemas.microsoft.com/office/drawing/2014/main" id="{E5A35C97-C54B-4EC3-BFAB-BFD6A2DB3119}"/>
              </a:ext>
            </a:extLst>
          </p:cNvPr>
          <p:cNvSpPr/>
          <p:nvPr/>
        </p:nvSpPr>
        <p:spPr>
          <a:xfrm>
            <a:off x="8459542" y="4549506"/>
            <a:ext cx="1367785" cy="148281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5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old Apple iPhone smartphone held at the door"/>
          <p:cNvPicPr>
            <a:picLocks noChangeAspect="1" noChangeArrowheads="1"/>
          </p:cNvPicPr>
          <p:nvPr/>
        </p:nvPicPr>
        <p:blipFill rotWithShape="1">
          <a:blip r:embed="rId3">
            <a:extLst>
              <a:ext uri="{28A0092B-C50C-407E-A947-70E740481C1C}">
                <a14:useLocalDpi xmlns:a14="http://schemas.microsoft.com/office/drawing/2010/main" val="0"/>
              </a:ext>
            </a:extLst>
          </a:blip>
          <a:srcRect t="40224" b="7981"/>
          <a:stretch/>
        </p:blipFill>
        <p:spPr bwMode="auto">
          <a:xfrm>
            <a:off x="0" y="0"/>
            <a:ext cx="18288000" cy="5034844"/>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1"/>
            <a:ext cx="18288000" cy="5034844"/>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27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248400" y="5741886"/>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DEMO</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smtClean="0">
                <a:solidFill>
                  <a:schemeClr val="bg1"/>
                </a:solidFill>
                <a:latin typeface="Tahoma" panose="020B0604030504040204" pitchFamily="34" charset="0"/>
                <a:ea typeface="Tahoma" panose="020B0604030504040204" pitchFamily="34" charset="0"/>
                <a:cs typeface="Tahoma" panose="020B0604030504040204" pitchFamily="34" charset="0"/>
              </a:rPr>
              <a:t>05</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58786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41"/>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10" name="Rectangle 9"/>
          <p:cNvSpPr/>
          <p:nvPr/>
        </p:nvSpPr>
        <p:spPr>
          <a:xfrm>
            <a:off x="1212623" y="4005941"/>
            <a:ext cx="15835784" cy="2286000"/>
          </a:xfrm>
          <a:custGeom>
            <a:avLst/>
            <a:gdLst/>
            <a:ahLst/>
            <a:cxnLst/>
            <a:rect l="l" t="t" r="r" b="b"/>
            <a:pathLst>
              <a:path w="10557189" h="1524000">
                <a:moveTo>
                  <a:pt x="774561" y="0"/>
                </a:moveTo>
                <a:lnTo>
                  <a:pt x="10557189" y="0"/>
                </a:lnTo>
                <a:lnTo>
                  <a:pt x="9782628" y="1524000"/>
                </a:lnTo>
                <a:lnTo>
                  <a:pt x="0" y="1524000"/>
                </a:lnTo>
                <a:close/>
              </a:path>
            </a:pathLst>
          </a:cu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0800" b="1">
                <a:latin typeface="Times New Roman" panose="02020603050405020304" pitchFamily="18" charset="0"/>
                <a:ea typeface="Tahoma" panose="020B0604030504040204" pitchFamily="34" charset="0"/>
                <a:cs typeface="Times New Roman" panose="02020603050405020304" pitchFamily="18" charset="0"/>
              </a:rPr>
              <a:t>Thank You</a:t>
            </a:r>
          </a:p>
        </p:txBody>
      </p:sp>
      <p:cxnSp>
        <p:nvCxnSpPr>
          <p:cNvPr id="6" name="Straight Connector 5"/>
          <p:cNvCxnSpPr/>
          <p:nvPr/>
        </p:nvCxnSpPr>
        <p:spPr>
          <a:xfrm flipH="1">
            <a:off x="631373" y="1"/>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4216744" y="3472544"/>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9"/>
          <p:cNvSpPr/>
          <p:nvPr/>
        </p:nvSpPr>
        <p:spPr>
          <a:xfrm>
            <a:off x="2452219" y="3472544"/>
            <a:ext cx="7080161" cy="304797"/>
          </a:xfrm>
          <a:custGeom>
            <a:avLst/>
            <a:gdLst/>
            <a:ahLst/>
            <a:cxnLst/>
            <a:rect l="l" t="t" r="r" b="b"/>
            <a:pathLst>
              <a:path w="4720107" h="203198">
                <a:moveTo>
                  <a:pt x="103274" y="0"/>
                </a:moveTo>
                <a:lnTo>
                  <a:pt x="4351673" y="0"/>
                </a:lnTo>
                <a:cubicBezTo>
                  <a:pt x="4434013" y="98285"/>
                  <a:pt x="4557943" y="159660"/>
                  <a:pt x="4696207" y="159660"/>
                </a:cubicBezTo>
                <a:cubicBezTo>
                  <a:pt x="4704255" y="159660"/>
                  <a:pt x="4712254" y="159452"/>
                  <a:pt x="4720107" y="157251"/>
                </a:cubicBezTo>
                <a:lnTo>
                  <a:pt x="4701944" y="203198"/>
                </a:lnTo>
                <a:lnTo>
                  <a:pt x="0" y="2031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22" name="Oval 21"/>
          <p:cNvSpPr/>
          <p:nvPr/>
        </p:nvSpPr>
        <p:spPr>
          <a:xfrm>
            <a:off x="8846579" y="2253342"/>
            <a:ext cx="1371600" cy="1371600"/>
          </a:xfrm>
          <a:prstGeom prst="ellipse">
            <a:avLst/>
          </a:prstGeom>
          <a:blipFill>
            <a:blip r:embed="rId3"/>
            <a:stretch>
              <a:fillRect/>
            </a:stretch>
          </a:bli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Tree>
    <p:extLst>
      <p:ext uri="{BB962C8B-B14F-4D97-AF65-F5344CB8AC3E}">
        <p14:creationId xmlns:p14="http://schemas.microsoft.com/office/powerpoint/2010/main" val="72201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4</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11" name="Group 10"/>
          <p:cNvGrpSpPr/>
          <p:nvPr/>
        </p:nvGrpSpPr>
        <p:grpSpPr>
          <a:xfrm>
            <a:off x="0" y="162390"/>
            <a:ext cx="5249333"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ĐẶT VẤN </a:t>
            </a:r>
            <a:r>
              <a:rPr lang="en-US" b="1" spc="0">
                <a:solidFill>
                  <a:schemeClr val="bg1"/>
                </a:solidFill>
                <a:latin typeface="+mn-lt"/>
                <a:cs typeface="Times New Roman" panose="02020603050405020304" pitchFamily="18" charset="0"/>
              </a:rPr>
              <a:t>ĐỀ</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 xmlns:a16="http://schemas.microsoft.com/office/drawing/2014/main"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 xmlns:a16="http://schemas.microsoft.com/office/drawing/2014/main"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 xmlns:a16="http://schemas.microsoft.com/office/drawing/2014/main"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 xmlns:a16="http://schemas.microsoft.com/office/drawing/2014/main" id="{1AE3BCE3-3D6F-41D5-8847-EBEFF7952A85}"/>
                  </a:ext>
                </a:extLst>
              </p:cNvPr>
              <p:cNvSpPr/>
              <p:nvPr/>
            </p:nvSpPr>
            <p:spPr>
              <a:xfrm>
                <a:off x="4975011"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NĂNG LƯỢNG</a:t>
                </a:r>
                <a:endParaRPr lang="zh-CN" altLang="en-US" sz="3200" b="1">
                  <a:solidFill>
                    <a:schemeClr val="bg1"/>
                  </a:solidFill>
                </a:endParaRPr>
              </a:p>
            </p:txBody>
          </p:sp>
          <p:sp>
            <p:nvSpPr>
              <p:cNvPr id="41" name="矩形 29">
                <a:extLst>
                  <a:ext uri="{FF2B5EF4-FFF2-40B4-BE49-F238E27FC236}">
                    <a16:creationId xmlns="" xmlns:a16="http://schemas.microsoft.com/office/drawing/2014/main" id="{052ABC6C-6D0A-474E-A060-E76BD5951C54}"/>
                  </a:ext>
                </a:extLst>
              </p:cNvPr>
              <p:cNvSpPr/>
              <p:nvPr/>
            </p:nvSpPr>
            <p:spPr>
              <a:xfrm>
                <a:off x="5040846" y="4358426"/>
                <a:ext cx="2110303"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Quên tắt thiết bị, lãng phí năng lượng</a:t>
                </a:r>
                <a:endParaRPr lang="zh-CN" altLang="en-US" sz="2400"/>
              </a:p>
            </p:txBody>
          </p:sp>
        </p:grpSp>
        <p:grpSp>
          <p:nvGrpSpPr>
            <p:cNvPr id="3" name="Group 2"/>
            <p:cNvGrpSpPr/>
            <p:nvPr/>
          </p:nvGrpSpPr>
          <p:grpSpPr>
            <a:xfrm>
              <a:off x="8547524" y="3622319"/>
              <a:ext cx="1157948" cy="1157948"/>
              <a:chOff x="8547524" y="3622319"/>
              <a:chExt cx="1157948" cy="1157948"/>
            </a:xfrm>
          </p:grpSpPr>
          <p:pic>
            <p:nvPicPr>
              <p:cNvPr id="1026" name="Picture 2" descr="https://cdn-icons-png.flaticon.com/512/1960/1960365.png"/>
              <p:cNvPicPr>
                <a:picLocks noChangeAspect="1" noChangeArrowheads="1"/>
              </p:cNvPicPr>
              <p:nvPr/>
            </p:nvPicPr>
            <p:blipFill>
              <a:blip r:embed="rId3" cstate="print">
                <a:clrChange>
                  <a:clrFrom>
                    <a:srgbClr val="000000">
                      <a:alpha val="0"/>
                    </a:srgbClr>
                  </a:clrFrom>
                  <a:clrTo>
                    <a:srgbClr val="000000">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colorTemperature colorTemp="9266"/>
                        </a14:imgEffect>
                        <a14:imgEffect>
                          <a14:saturation sat="296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740474" y="3798207"/>
                <a:ext cx="772047" cy="772047"/>
              </a:xfrm>
              <a:prstGeom prst="rect">
                <a:avLst/>
              </a:prstGeom>
              <a:noFill/>
            </p:spPr>
          </p:pic>
          <p:sp>
            <p:nvSpPr>
              <p:cNvPr id="38" name="Oval 37">
                <a:extLst>
                  <a:ext uri="{FF2B5EF4-FFF2-40B4-BE49-F238E27FC236}">
                    <a16:creationId xmlns="" xmlns:a16="http://schemas.microsoft.com/office/drawing/2014/main"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 xmlns:a16="http://schemas.microsoft.com/office/drawing/2014/main"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 xmlns:a16="http://schemas.microsoft.com/office/drawing/2014/main"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 xmlns:a16="http://schemas.microsoft.com/office/drawing/2014/main"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 xmlns:a16="http://schemas.microsoft.com/office/drawing/2014/main"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bằng tay, mất thời gian đi lại</a:t>
                </a:r>
                <a:endParaRPr lang="en-US" sz="2400"/>
              </a:p>
            </p:txBody>
          </p:sp>
          <p:sp>
            <p:nvSpPr>
              <p:cNvPr id="35" name="矩形 26">
                <a:extLst>
                  <a:ext uri="{FF2B5EF4-FFF2-40B4-BE49-F238E27FC236}">
                    <a16:creationId xmlns="" xmlns:a16="http://schemas.microsoft.com/office/drawing/2014/main" id="{3C6562E0-693E-4F22-A734-4706CE50E1DC}"/>
                  </a:ext>
                </a:extLst>
              </p:cNvPr>
              <p:cNvSpPr/>
              <p:nvPr/>
            </p:nvSpPr>
            <p:spPr>
              <a:xfrm>
                <a:off x="1714230"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a:solidFill>
                      <a:schemeClr val="bg1"/>
                    </a:solidFill>
                  </a:rPr>
                  <a:t>BẰNG TAY</a:t>
                </a:r>
                <a:endParaRPr lang="zh-CN" altLang="en-US" sz="3200" b="1">
                  <a:solidFill>
                    <a:schemeClr val="bg1"/>
                  </a:solidFill>
                </a:endParaRPr>
              </a:p>
            </p:txBody>
          </p:sp>
        </p:grpSp>
        <p:grpSp>
          <p:nvGrpSpPr>
            <p:cNvPr id="6" name="Group 5"/>
            <p:cNvGrpSpPr/>
            <p:nvPr/>
          </p:nvGrpSpPr>
          <p:grpSpPr>
            <a:xfrm>
              <a:off x="3334981" y="3605257"/>
              <a:ext cx="1157948" cy="1157948"/>
              <a:chOff x="3334981" y="3605257"/>
              <a:chExt cx="1157948" cy="1157948"/>
            </a:xfrm>
          </p:grpSpPr>
          <p:sp>
            <p:nvSpPr>
              <p:cNvPr id="54" name="Oval 53">
                <a:extLst>
                  <a:ext uri="{FF2B5EF4-FFF2-40B4-BE49-F238E27FC236}">
                    <a16:creationId xmlns="" xmlns:a16="http://schemas.microsoft.com/office/drawing/2014/main"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cdn-icons-png.flaticon.com/512/3110/31100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60000"/>
                        </a14:imgEffect>
                      </a14:imgLayer>
                    </a14:imgProps>
                  </a:ext>
                  <a:ext uri="{28A0092B-C50C-407E-A947-70E740481C1C}">
                    <a14:useLocalDpi xmlns:a14="http://schemas.microsoft.com/office/drawing/2010/main" val="0"/>
                  </a:ext>
                </a:extLst>
              </a:blip>
              <a:srcRect/>
              <a:stretch>
                <a:fillRect/>
              </a:stretch>
            </p:blipFill>
            <p:spPr bwMode="auto">
              <a:xfrm>
                <a:off x="3581954" y="3827772"/>
                <a:ext cx="701886" cy="701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 xmlns:a16="http://schemas.microsoft.com/office/drawing/2014/main"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 xmlns:a16="http://schemas.microsoft.com/office/drawing/2014/main"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 xmlns:a16="http://schemas.microsoft.com/office/drawing/2014/main"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 xmlns:a16="http://schemas.microsoft.com/office/drawing/2014/main"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AN TOÀN</a:t>
                </a:r>
                <a:endParaRPr lang="zh-CN" altLang="en-US" sz="3200" b="1">
                  <a:solidFill>
                    <a:schemeClr val="bg1"/>
                  </a:solidFill>
                </a:endParaRPr>
              </a:p>
            </p:txBody>
          </p:sp>
          <p:sp>
            <p:nvSpPr>
              <p:cNvPr id="47" name="矩形 30">
                <a:extLst>
                  <a:ext uri="{FF2B5EF4-FFF2-40B4-BE49-F238E27FC236}">
                    <a16:creationId xmlns="" xmlns:a16="http://schemas.microsoft.com/office/drawing/2014/main"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Lo lắng về vấn đề an ninh và an toàn thiết bị mỗi khi ra ngoài</a:t>
                </a:r>
                <a:endParaRPr lang="zh-CN" altLang="en-US" sz="2400"/>
              </a:p>
            </p:txBody>
          </p:sp>
        </p:grpSp>
        <p:grpSp>
          <p:nvGrpSpPr>
            <p:cNvPr id="16" name="Group 15"/>
            <p:cNvGrpSpPr/>
            <p:nvPr/>
          </p:nvGrpSpPr>
          <p:grpSpPr>
            <a:xfrm>
              <a:off x="13711744" y="3670492"/>
              <a:ext cx="1027478" cy="1027478"/>
              <a:chOff x="13711744" y="3670492"/>
              <a:chExt cx="1027478" cy="1027478"/>
            </a:xfrm>
          </p:grpSpPr>
          <p:sp>
            <p:nvSpPr>
              <p:cNvPr id="56" name="Oval 55">
                <a:extLst>
                  <a:ext uri="{FF2B5EF4-FFF2-40B4-BE49-F238E27FC236}">
                    <a16:creationId xmlns="" xmlns:a16="http://schemas.microsoft.com/office/drawing/2014/main" id="{69C2FE4F-0797-4817-90BD-DC341B0B8060}"/>
                  </a:ext>
                </a:extLst>
              </p:cNvPr>
              <p:cNvSpPr/>
              <p:nvPr/>
            </p:nvSpPr>
            <p:spPr>
              <a:xfrm>
                <a:off x="13711744" y="3670492"/>
                <a:ext cx="1027478" cy="102747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cdn-icons-png.flaticon.com/512/508/50828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874799" y="3857683"/>
                <a:ext cx="723945" cy="7239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p:cNvSpPr txBox="1"/>
          <p:nvPr/>
        </p:nvSpPr>
        <p:spPr>
          <a:xfrm>
            <a:off x="6038985" y="1859862"/>
            <a:ext cx="6287912"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THƯỜNG</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032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500"/>
                                        <p:tgtEl>
                                          <p:spTgt spid="20"/>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5</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11" name="Group 10"/>
          <p:cNvGrpSpPr/>
          <p:nvPr/>
        </p:nvGrpSpPr>
        <p:grpSpPr>
          <a:xfrm>
            <a:off x="1" y="162390"/>
            <a:ext cx="5200650"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PHƯƠNG ÁN</a:t>
            </a:r>
            <a:endParaRPr lang="en-US" b="1" spc="0">
              <a:solidFill>
                <a:schemeClr val="bg1"/>
              </a:solidFill>
              <a:latin typeface="+mn-lt"/>
              <a:cs typeface="Times New Roman" panose="02020603050405020304" pitchFamily="18" charset="0"/>
            </a:endParaRP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 xmlns:a16="http://schemas.microsoft.com/office/drawing/2014/main"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 xmlns:a16="http://schemas.microsoft.com/office/drawing/2014/main"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 xmlns:a16="http://schemas.microsoft.com/office/drawing/2014/main"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 xmlns:a16="http://schemas.microsoft.com/office/drawing/2014/main" id="{1AE3BCE3-3D6F-41D5-8847-EBEFF7952A85}"/>
                  </a:ext>
                </a:extLst>
              </p:cNvPr>
              <p:cNvSpPr/>
              <p:nvPr/>
            </p:nvSpPr>
            <p:spPr>
              <a:xfrm>
                <a:off x="4975011"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TỪ XA</a:t>
                </a:r>
                <a:endParaRPr lang="zh-CN" altLang="en-US" sz="3200" b="1">
                  <a:solidFill>
                    <a:schemeClr val="bg1"/>
                  </a:solidFill>
                </a:endParaRPr>
              </a:p>
            </p:txBody>
          </p:sp>
          <p:sp>
            <p:nvSpPr>
              <p:cNvPr id="41" name="矩形 29">
                <a:extLst>
                  <a:ext uri="{FF2B5EF4-FFF2-40B4-BE49-F238E27FC236}">
                    <a16:creationId xmlns="" xmlns:a16="http://schemas.microsoft.com/office/drawing/2014/main" id="{052ABC6C-6D0A-474E-A060-E76BD5951C54}"/>
                  </a:ext>
                </a:extLst>
              </p:cNvPr>
              <p:cNvSpPr/>
              <p:nvPr/>
            </p:nvSpPr>
            <p:spPr>
              <a:xfrm>
                <a:off x="4868362" y="4372199"/>
                <a:ext cx="2455270"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Điều khiển, giám sát thiết bị từ xa qua web, app</a:t>
                </a:r>
                <a:endParaRPr lang="zh-CN" altLang="en-US" sz="2400"/>
              </a:p>
            </p:txBody>
          </p:sp>
        </p:grpSp>
        <p:sp>
          <p:nvSpPr>
            <p:cNvPr id="38" name="Oval 37">
              <a:extLst>
                <a:ext uri="{FF2B5EF4-FFF2-40B4-BE49-F238E27FC236}">
                  <a16:creationId xmlns="" xmlns:a16="http://schemas.microsoft.com/office/drawing/2014/main"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 xmlns:a16="http://schemas.microsoft.com/office/drawing/2014/main"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 xmlns:a16="http://schemas.microsoft.com/office/drawing/2014/main"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 xmlns:a16="http://schemas.microsoft.com/office/drawing/2014/main"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 xmlns:a16="http://schemas.microsoft.com/office/drawing/2014/main"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nhanh chóng bằng giọng nói</a:t>
                </a:r>
                <a:endParaRPr lang="en-US" sz="2400"/>
              </a:p>
            </p:txBody>
          </p:sp>
          <p:sp>
            <p:nvSpPr>
              <p:cNvPr id="35" name="矩形 26">
                <a:extLst>
                  <a:ext uri="{FF2B5EF4-FFF2-40B4-BE49-F238E27FC236}">
                    <a16:creationId xmlns="" xmlns:a16="http://schemas.microsoft.com/office/drawing/2014/main" id="{3C6562E0-693E-4F22-A734-4706CE50E1DC}"/>
                  </a:ext>
                </a:extLst>
              </p:cNvPr>
              <p:cNvSpPr/>
              <p:nvPr/>
            </p:nvSpPr>
            <p:spPr>
              <a:xfrm>
                <a:off x="1714230"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GIỌNG NÓI</a:t>
                </a:r>
                <a:endParaRPr lang="zh-CN" altLang="en-US" sz="3200" b="1">
                  <a:solidFill>
                    <a:schemeClr val="bg1"/>
                  </a:solidFill>
                </a:endParaRPr>
              </a:p>
            </p:txBody>
          </p:sp>
        </p:grpSp>
        <p:sp>
          <p:nvSpPr>
            <p:cNvPr id="54" name="Oval 53">
              <a:extLst>
                <a:ext uri="{FF2B5EF4-FFF2-40B4-BE49-F238E27FC236}">
                  <a16:creationId xmlns="" xmlns:a16="http://schemas.microsoft.com/office/drawing/2014/main"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 xmlns:a16="http://schemas.microsoft.com/office/drawing/2014/main"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 xmlns:a16="http://schemas.microsoft.com/office/drawing/2014/main"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 xmlns:a16="http://schemas.microsoft.com/office/drawing/2014/main"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 xmlns:a16="http://schemas.microsoft.com/office/drawing/2014/main"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CẢNH BÁO</a:t>
                </a:r>
                <a:endParaRPr lang="zh-CN" altLang="en-US" sz="3200" b="1">
                  <a:solidFill>
                    <a:schemeClr val="bg1"/>
                  </a:solidFill>
                </a:endParaRPr>
              </a:p>
            </p:txBody>
          </p:sp>
          <p:sp>
            <p:nvSpPr>
              <p:cNvPr id="47" name="矩形 30">
                <a:extLst>
                  <a:ext uri="{FF2B5EF4-FFF2-40B4-BE49-F238E27FC236}">
                    <a16:creationId xmlns="" xmlns:a16="http://schemas.microsoft.com/office/drawing/2014/main"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Giám sát và gửi cảnh báo trên điện thoại khi có vấn đề bất thường</a:t>
                </a:r>
                <a:endParaRPr lang="zh-CN" altLang="en-US" sz="2400"/>
              </a:p>
            </p:txBody>
          </p:sp>
        </p:grpSp>
        <p:sp>
          <p:nvSpPr>
            <p:cNvPr id="56" name="Oval 55">
              <a:extLst>
                <a:ext uri="{FF2B5EF4-FFF2-40B4-BE49-F238E27FC236}">
                  <a16:creationId xmlns="" xmlns:a16="http://schemas.microsoft.com/office/drawing/2014/main" id="{69C2FE4F-0797-4817-90BD-DC341B0B8060}"/>
                </a:ext>
              </a:extLst>
            </p:cNvPr>
            <p:cNvSpPr/>
            <p:nvPr/>
          </p:nvSpPr>
          <p:spPr>
            <a:xfrm>
              <a:off x="13632429" y="3755800"/>
              <a:ext cx="1143273" cy="111246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6703968" y="1628876"/>
            <a:ext cx="4957946"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MINH</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pic>
        <p:nvPicPr>
          <p:cNvPr id="2050" name="Picture 2" descr="https://cdn-icons-png.flaticon.com/512/2258/2258927.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15788" y="4712607"/>
            <a:ext cx="709222" cy="7092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1865/18651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65925" y="4701318"/>
            <a:ext cx="837852" cy="8378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cons-png.flaticon.com/512/2058/2058658.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900253" y="4866174"/>
            <a:ext cx="720511" cy="72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barn(inVertical)">
                                      <p:cBhvr>
                                        <p:cTn id="14" dur="500"/>
                                        <p:tgtEl>
                                          <p:spTgt spid="44"/>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1000"/>
                                        <p:tgtEl>
                                          <p:spTgt spid="2050"/>
                                        </p:tgtEl>
                                      </p:cBhvr>
                                    </p:animEffect>
                                    <p:anim calcmode="lin" valueType="num">
                                      <p:cBhvr>
                                        <p:cTn id="34" dur="1000" fill="hold"/>
                                        <p:tgtEl>
                                          <p:spTgt spid="2050"/>
                                        </p:tgtEl>
                                        <p:attrNameLst>
                                          <p:attrName>ppt_x</p:attrName>
                                        </p:attrNameLst>
                                      </p:cBhvr>
                                      <p:tavLst>
                                        <p:tav tm="0">
                                          <p:val>
                                            <p:strVal val="#ppt_x"/>
                                          </p:val>
                                        </p:tav>
                                        <p:tav tm="100000">
                                          <p:val>
                                            <p:strVal val="#ppt_x"/>
                                          </p:val>
                                        </p:tav>
                                      </p:tavLst>
                                    </p:anim>
                                    <p:anim calcmode="lin" valueType="num">
                                      <p:cBhvr>
                                        <p:cTn id="35" dur="1000" fill="hold"/>
                                        <p:tgtEl>
                                          <p:spTgt spid="205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1000"/>
                                        <p:tgtEl>
                                          <p:spTgt spid="2052"/>
                                        </p:tgtEl>
                                      </p:cBhvr>
                                    </p:animEffect>
                                    <p:anim calcmode="lin" valueType="num">
                                      <p:cBhvr>
                                        <p:cTn id="39" dur="1000" fill="hold"/>
                                        <p:tgtEl>
                                          <p:spTgt spid="2052"/>
                                        </p:tgtEl>
                                        <p:attrNameLst>
                                          <p:attrName>ppt_x</p:attrName>
                                        </p:attrNameLst>
                                      </p:cBhvr>
                                      <p:tavLst>
                                        <p:tav tm="0">
                                          <p:val>
                                            <p:strVal val="#ppt_x"/>
                                          </p:val>
                                        </p:tav>
                                        <p:tav tm="100000">
                                          <p:val>
                                            <p:strVal val="#ppt_x"/>
                                          </p:val>
                                        </p:tav>
                                      </p:tavLst>
                                    </p:anim>
                                    <p:anim calcmode="lin" valueType="num">
                                      <p:cBhvr>
                                        <p:cTn id="40" dur="1000" fill="hold"/>
                                        <p:tgtEl>
                                          <p:spTgt spid="20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animEffect transition="in" filter="fade">
                                      <p:cBhvr>
                                        <p:cTn id="43" dur="1000"/>
                                        <p:tgtEl>
                                          <p:spTgt spid="2056"/>
                                        </p:tgtEl>
                                      </p:cBhvr>
                                    </p:animEffect>
                                    <p:anim calcmode="lin" valueType="num">
                                      <p:cBhvr>
                                        <p:cTn id="44" dur="1000" fill="hold"/>
                                        <p:tgtEl>
                                          <p:spTgt spid="2056"/>
                                        </p:tgtEl>
                                        <p:attrNameLst>
                                          <p:attrName>ppt_x</p:attrName>
                                        </p:attrNameLst>
                                      </p:cBhvr>
                                      <p:tavLst>
                                        <p:tav tm="0">
                                          <p:val>
                                            <p:strVal val="#ppt_x"/>
                                          </p:val>
                                        </p:tav>
                                        <p:tav tm="100000">
                                          <p:val>
                                            <p:strVal val="#ppt_x"/>
                                          </p:val>
                                        </p:tav>
                                      </p:tavLst>
                                    </p:anim>
                                    <p:anim calcmode="lin" valueType="num">
                                      <p:cBhvr>
                                        <p:cTn id="4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466" b="5291"/>
          <a:stretch/>
        </p:blipFill>
        <p:spPr>
          <a:xfrm>
            <a:off x="0" y="-19945"/>
            <a:ext cx="18303380" cy="4807975"/>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0"/>
            <a:ext cx="18288000" cy="478802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248400" y="5591007"/>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HƯỚNG</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THIẾT KẾ</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4991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3969326"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3154611"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7</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7</a:t>
            </a:fld>
            <a:endParaRPr lang="en-US" noProof="0"/>
          </a:p>
        </p:txBody>
      </p:sp>
      <p:grpSp>
        <p:nvGrpSpPr>
          <p:cNvPr id="6" name="Group 5"/>
          <p:cNvGrpSpPr/>
          <p:nvPr/>
        </p:nvGrpSpPr>
        <p:grpSpPr>
          <a:xfrm>
            <a:off x="4049266" y="848534"/>
            <a:ext cx="10246578" cy="8253244"/>
            <a:chOff x="4049266" y="848534"/>
            <a:chExt cx="10246578" cy="8253244"/>
          </a:xfrm>
        </p:grpSpPr>
        <p:pic>
          <p:nvPicPr>
            <p:cNvPr id="15" name="Picture 14" descr="Diagram, engineering drawing&#10;&#10;Description automatically generated"/>
            <p:cNvPicPr/>
            <p:nvPr/>
          </p:nvPicPr>
          <p:blipFill rotWithShape="1">
            <a:blip r:embed="rId3"/>
            <a:srcRect l="1984" r="1786" b="1273"/>
            <a:stretch/>
          </p:blipFill>
          <p:spPr bwMode="auto">
            <a:xfrm>
              <a:off x="4049266" y="1257439"/>
              <a:ext cx="9807492" cy="784433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rot="5400000">
              <a:off x="12571356" y="644499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17" name="TextBox 16"/>
            <p:cNvSpPr txBox="1"/>
            <p:nvPr/>
          </p:nvSpPr>
          <p:spPr>
            <a:xfrm>
              <a:off x="11119348" y="8527936"/>
              <a:ext cx="1218154"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Camera</a:t>
              </a:r>
              <a:endParaRPr lang="en-US" sz="2400"/>
            </a:p>
          </p:txBody>
        </p:sp>
        <p:sp>
          <p:nvSpPr>
            <p:cNvPr id="19" name="TextBox 18"/>
            <p:cNvSpPr txBox="1"/>
            <p:nvPr/>
          </p:nvSpPr>
          <p:spPr>
            <a:xfrm>
              <a:off x="8395807" y="8527935"/>
              <a:ext cx="132119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Numpad</a:t>
              </a:r>
              <a:endParaRPr lang="en-US" sz="2400"/>
            </a:p>
          </p:txBody>
        </p:sp>
        <p:sp>
          <p:nvSpPr>
            <p:cNvPr id="20" name="TextBox 19"/>
            <p:cNvSpPr txBox="1"/>
            <p:nvPr/>
          </p:nvSpPr>
          <p:spPr>
            <a:xfrm rot="5400000">
              <a:off x="13435609" y="1708770"/>
              <a:ext cx="125880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Giá treo</a:t>
              </a:r>
              <a:endParaRPr lang="en-US" sz="2400"/>
            </a:p>
          </p:txBody>
        </p:sp>
        <p:sp>
          <p:nvSpPr>
            <p:cNvPr id="21" name="TextBox 20"/>
            <p:cNvSpPr txBox="1"/>
            <p:nvPr/>
          </p:nvSpPr>
          <p:spPr>
            <a:xfrm>
              <a:off x="11405011" y="848534"/>
              <a:ext cx="2161169"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mưa</a:t>
              </a:r>
              <a:endParaRPr lang="en-US" sz="2400"/>
            </a:p>
          </p:txBody>
        </p:sp>
        <p:sp>
          <p:nvSpPr>
            <p:cNvPr id="22" name="TextBox 21"/>
            <p:cNvSpPr txBox="1"/>
            <p:nvPr/>
          </p:nvSpPr>
          <p:spPr>
            <a:xfrm>
              <a:off x="10809520" y="233817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23" name="TextBox 22"/>
            <p:cNvSpPr txBox="1"/>
            <p:nvPr/>
          </p:nvSpPr>
          <p:spPr>
            <a:xfrm>
              <a:off x="5121183" y="5620630"/>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4" name="TextBox 23"/>
            <p:cNvSpPr txBox="1"/>
            <p:nvPr/>
          </p:nvSpPr>
          <p:spPr>
            <a:xfrm>
              <a:off x="5121184" y="6271565"/>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5" name="TextBox 24"/>
            <p:cNvSpPr txBox="1"/>
            <p:nvPr/>
          </p:nvSpPr>
          <p:spPr>
            <a:xfrm>
              <a:off x="7316715" y="2338172"/>
              <a:ext cx="202491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gas</a:t>
              </a:r>
              <a:endParaRPr lang="en-US" sz="2400"/>
            </a:p>
          </p:txBody>
        </p:sp>
        <p:sp>
          <p:nvSpPr>
            <p:cNvPr id="27" name="TextBox 26"/>
            <p:cNvSpPr txBox="1"/>
            <p:nvPr/>
          </p:nvSpPr>
          <p:spPr>
            <a:xfrm>
              <a:off x="9056405" y="7799277"/>
              <a:ext cx="660758"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PIR</a:t>
              </a:r>
              <a:endParaRPr lang="en-US" sz="2400"/>
            </a:p>
          </p:txBody>
        </p:sp>
        <p:sp>
          <p:nvSpPr>
            <p:cNvPr id="28" name="TextBox 27"/>
            <p:cNvSpPr txBox="1"/>
            <p:nvPr/>
          </p:nvSpPr>
          <p:spPr>
            <a:xfrm>
              <a:off x="11219888" y="5281340"/>
              <a:ext cx="1117614"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DHT11</a:t>
              </a:r>
              <a:endParaRPr lang="en-US" sz="2400"/>
            </a:p>
          </p:txBody>
        </p:sp>
        <p:sp>
          <p:nvSpPr>
            <p:cNvPr id="29" name="TextBox 28"/>
            <p:cNvSpPr txBox="1"/>
            <p:nvPr/>
          </p:nvSpPr>
          <p:spPr>
            <a:xfrm>
              <a:off x="10436131" y="4592945"/>
              <a:ext cx="2704587"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Loa, đèn cảnh báo</a:t>
              </a:r>
              <a:endParaRPr lang="en-US" sz="2400"/>
            </a:p>
          </p:txBody>
        </p:sp>
      </p:grpSp>
    </p:spTree>
    <p:extLst>
      <p:ext uri="{BB962C8B-B14F-4D97-AF65-F5344CB8AC3E}">
        <p14:creationId xmlns:p14="http://schemas.microsoft.com/office/powerpoint/2010/main" val="2716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8</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47" name="Group 46"/>
          <p:cNvGrpSpPr/>
          <p:nvPr/>
        </p:nvGrpSpPr>
        <p:grpSpPr>
          <a:xfrm>
            <a:off x="0" y="162390"/>
            <a:ext cx="5915378"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4938653"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VI ĐIỀU KHIỂN</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1" name="Group 20"/>
          <p:cNvGrpSpPr/>
          <p:nvPr/>
        </p:nvGrpSpPr>
        <p:grpSpPr>
          <a:xfrm>
            <a:off x="648000" y="1608597"/>
            <a:ext cx="5042114" cy="7781495"/>
            <a:chOff x="523308" y="1608600"/>
            <a:chExt cx="5042114" cy="7781495"/>
          </a:xfrm>
        </p:grpSpPr>
        <p:sp>
          <p:nvSpPr>
            <p:cNvPr id="8" name="Rectangle 7"/>
            <p:cNvSpPr/>
            <p:nvPr/>
          </p:nvSpPr>
          <p:spPr>
            <a:xfrm>
              <a:off x="523308" y="1608600"/>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225690" y="1809716"/>
              <a:ext cx="3721314" cy="5377225"/>
              <a:chOff x="1093061" y="1609487"/>
              <a:chExt cx="3721314" cy="5570396"/>
            </a:xfrm>
          </p:grpSpPr>
          <p:pic>
            <p:nvPicPr>
              <p:cNvPr id="27" name="Picture 26"/>
              <p:cNvPicPr>
                <a:picLocks noChangeAspect="1"/>
              </p:cNvPicPr>
              <p:nvPr/>
            </p:nvPicPr>
            <p:blipFill>
              <a:blip r:embed="rId3"/>
              <a:stretch>
                <a:fillRect/>
              </a:stretch>
            </p:blipFill>
            <p:spPr>
              <a:xfrm rot="5400000">
                <a:off x="531985" y="2572567"/>
                <a:ext cx="4843467" cy="2917308"/>
              </a:xfrm>
              <a:prstGeom prst="rect">
                <a:avLst/>
              </a:prstGeom>
            </p:spPr>
          </p:pic>
          <p:sp>
            <p:nvSpPr>
              <p:cNvPr id="3" name="TextBox 2"/>
              <p:cNvSpPr txBox="1"/>
              <p:nvPr/>
            </p:nvSpPr>
            <p:spPr>
              <a:xfrm>
                <a:off x="1093061" y="6656663"/>
                <a:ext cx="3721314" cy="523220"/>
              </a:xfrm>
              <a:prstGeom prst="rect">
                <a:avLst/>
              </a:prstGeom>
              <a:noFill/>
            </p:spPr>
            <p:txBody>
              <a:bodyPr wrap="square" rtlCol="0">
                <a:spAutoFit/>
              </a:bodyPr>
              <a:lstStyle/>
              <a:p>
                <a:pPr algn="ctr"/>
                <a:r>
                  <a:rPr lang="en-US" sz="2800" b="1" smtClean="0">
                    <a:solidFill>
                      <a:schemeClr val="accent1"/>
                    </a:solidFill>
                  </a:rPr>
                  <a:t>Arduino Mega 2560</a:t>
                </a:r>
                <a:endParaRPr lang="en-US" sz="2800" b="1">
                  <a:solidFill>
                    <a:schemeClr val="accent1"/>
                  </a:solidFill>
                </a:endParaRPr>
              </a:p>
            </p:txBody>
          </p:sp>
        </p:grpSp>
        <p:sp>
          <p:nvSpPr>
            <p:cNvPr id="10" name="TextBox 9"/>
            <p:cNvSpPr txBox="1"/>
            <p:nvPr/>
          </p:nvSpPr>
          <p:spPr>
            <a:xfrm>
              <a:off x="1185897" y="7482986"/>
              <a:ext cx="3961836"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54 Digital I/O pins</a:t>
              </a:r>
            </a:p>
            <a:p>
              <a:pPr marL="457200" indent="-457200">
                <a:spcAft>
                  <a:spcPts val="1200"/>
                </a:spcAft>
                <a:buFont typeface="Wingdings" panose="05000000000000000000" pitchFamily="2" charset="2"/>
                <a:buChar char="ü"/>
              </a:pPr>
              <a:r>
                <a:rPr lang="en-US" smtClean="0"/>
                <a:t>16 10bit Analog pins</a:t>
              </a:r>
            </a:p>
            <a:p>
              <a:pPr marL="457200" indent="-457200">
                <a:spcAft>
                  <a:spcPts val="1200"/>
                </a:spcAft>
                <a:buFont typeface="Wingdings" panose="05000000000000000000" pitchFamily="2" charset="2"/>
                <a:buChar char="ü"/>
              </a:pPr>
              <a:r>
                <a:rPr lang="en-US" smtClean="0"/>
                <a:t>4 UART ports</a:t>
              </a:r>
              <a:endParaRPr lang="en-US"/>
            </a:p>
          </p:txBody>
        </p:sp>
      </p:grpSp>
      <p:grpSp>
        <p:nvGrpSpPr>
          <p:cNvPr id="19" name="Group 18"/>
          <p:cNvGrpSpPr/>
          <p:nvPr/>
        </p:nvGrpSpPr>
        <p:grpSpPr>
          <a:xfrm>
            <a:off x="6678771" y="1608596"/>
            <a:ext cx="5042114" cy="7781495"/>
            <a:chOff x="6669807" y="1608598"/>
            <a:chExt cx="5042114" cy="7781495"/>
          </a:xfrm>
        </p:grpSpPr>
        <p:sp>
          <p:nvSpPr>
            <p:cNvPr id="38" name="Rectangle 37"/>
            <p:cNvSpPr/>
            <p:nvPr/>
          </p:nvSpPr>
          <p:spPr>
            <a:xfrm>
              <a:off x="6669807" y="1608598"/>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8251651" y="2365327"/>
              <a:ext cx="2001339" cy="4824232"/>
              <a:chOff x="8251651" y="2365327"/>
              <a:chExt cx="2001339" cy="4824232"/>
            </a:xfrm>
          </p:grpSpPr>
          <p:pic>
            <p:nvPicPr>
              <p:cNvPr id="28" name="Picture 2" descr="NodeMCU overview | ThingsBoard Community Ed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95622" y="3221356"/>
                <a:ext cx="3713398" cy="2001339"/>
              </a:xfrm>
              <a:prstGeom prst="rect">
                <a:avLst/>
              </a:prstGeom>
              <a:solidFill>
                <a:schemeClr val="accent1">
                  <a:lumMod val="20000"/>
                  <a:lumOff val="80000"/>
                </a:schemeClr>
              </a:solidFill>
              <a:ln w="28575">
                <a:noFill/>
              </a:ln>
              <a:effectLst/>
              <a:extLst/>
            </p:spPr>
          </p:pic>
          <p:sp>
            <p:nvSpPr>
              <p:cNvPr id="31" name="TextBox 30"/>
              <p:cNvSpPr txBox="1"/>
              <p:nvPr/>
            </p:nvSpPr>
            <p:spPr>
              <a:xfrm>
                <a:off x="8283087" y="6666339"/>
                <a:ext cx="1786066" cy="523220"/>
              </a:xfrm>
              <a:prstGeom prst="rect">
                <a:avLst/>
              </a:prstGeom>
              <a:noFill/>
            </p:spPr>
            <p:txBody>
              <a:bodyPr wrap="none" rtlCol="0">
                <a:spAutoFit/>
              </a:bodyPr>
              <a:lstStyle/>
              <a:p>
                <a:pPr algn="ctr"/>
                <a:r>
                  <a:rPr lang="en-US" sz="2800" b="1" smtClean="0">
                    <a:solidFill>
                      <a:schemeClr val="accent1"/>
                    </a:solidFill>
                  </a:rPr>
                  <a:t>ESP8266</a:t>
                </a:r>
                <a:endParaRPr lang="en-US" sz="2800" b="1">
                  <a:solidFill>
                    <a:schemeClr val="accent1"/>
                  </a:solidFill>
                </a:endParaRPr>
              </a:p>
            </p:txBody>
          </p:sp>
        </p:grpSp>
        <p:sp>
          <p:nvSpPr>
            <p:cNvPr id="45" name="TextBox 44"/>
            <p:cNvSpPr txBox="1"/>
            <p:nvPr/>
          </p:nvSpPr>
          <p:spPr>
            <a:xfrm>
              <a:off x="7748428" y="7482983"/>
              <a:ext cx="2855383" cy="1077218"/>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Module Wifi</a:t>
              </a:r>
            </a:p>
            <a:p>
              <a:pPr marL="457200" indent="-457200">
                <a:spcAft>
                  <a:spcPts val="1200"/>
                </a:spcAft>
                <a:buFont typeface="Wingdings" panose="05000000000000000000" pitchFamily="2" charset="2"/>
                <a:buChar char="ü"/>
              </a:pPr>
              <a:r>
                <a:rPr lang="en-US"/>
                <a:t>1</a:t>
              </a:r>
              <a:r>
                <a:rPr lang="en-US" smtClean="0"/>
                <a:t> UART ports</a:t>
              </a:r>
              <a:endParaRPr lang="en-US"/>
            </a:p>
          </p:txBody>
        </p:sp>
      </p:grpSp>
      <p:grpSp>
        <p:nvGrpSpPr>
          <p:cNvPr id="20" name="Group 19"/>
          <p:cNvGrpSpPr/>
          <p:nvPr/>
        </p:nvGrpSpPr>
        <p:grpSpPr>
          <a:xfrm>
            <a:off x="12615886" y="1608597"/>
            <a:ext cx="5042114" cy="7781495"/>
            <a:chOff x="12703781" y="1608599"/>
            <a:chExt cx="5042114" cy="7781495"/>
          </a:xfrm>
        </p:grpSpPr>
        <p:sp>
          <p:nvSpPr>
            <p:cNvPr id="39" name="Rectangle 38"/>
            <p:cNvSpPr/>
            <p:nvPr/>
          </p:nvSpPr>
          <p:spPr>
            <a:xfrm>
              <a:off x="12703781" y="1608599"/>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4080133" y="2624547"/>
              <a:ext cx="2289409" cy="4562393"/>
              <a:chOff x="14068844" y="2632343"/>
              <a:chExt cx="2289409" cy="4562393"/>
            </a:xfrm>
          </p:grpSpPr>
          <p:pic>
            <p:nvPicPr>
              <p:cNvPr id="29" name="Picture 8" descr="ESP32-CAM AI-Thinker Pinout Guide: GPIOs Usage Explained | Random Nerd  Tutorials"/>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2632343"/>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52" name="TextBox 5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spTree>
    <p:extLst>
      <p:ext uri="{BB962C8B-B14F-4D97-AF65-F5344CB8AC3E}">
        <p14:creationId xmlns:p14="http://schemas.microsoft.com/office/powerpoint/2010/main" val="15467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9</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180174"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76568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CẢM BIẾN &amp; </a:t>
            </a:r>
            <a:r>
              <a:rPr lang="en-US" b="1" spc="0" smtClean="0">
                <a:solidFill>
                  <a:schemeClr val="bg1"/>
                </a:solidFill>
                <a:latin typeface="+mn-lt"/>
                <a:cs typeface="Times New Roman" panose="02020603050405020304" pitchFamily="18" charset="0"/>
              </a:rPr>
              <a:t>THIẾT </a:t>
            </a:r>
            <a:r>
              <a:rPr lang="en-US" b="1" spc="0">
                <a:solidFill>
                  <a:schemeClr val="bg1"/>
                </a:solidFill>
                <a:latin typeface="+mn-lt"/>
                <a:cs typeface="Times New Roman" panose="02020603050405020304" pitchFamily="18" charset="0"/>
              </a:rPr>
              <a:t>BỊ</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3" name="Group 2"/>
          <p:cNvGrpSpPr/>
          <p:nvPr/>
        </p:nvGrpSpPr>
        <p:grpSpPr>
          <a:xfrm>
            <a:off x="1151549" y="1531142"/>
            <a:ext cx="7532962" cy="7761583"/>
            <a:chOff x="1151549" y="1531142"/>
            <a:chExt cx="7532962" cy="7761583"/>
          </a:xfrm>
        </p:grpSpPr>
        <p:sp>
          <p:nvSpPr>
            <p:cNvPr id="6" name="Rectangle 5">
              <a:extLst>
                <a:ext uri="{FF2B5EF4-FFF2-40B4-BE49-F238E27FC236}">
                  <a16:creationId xmlns="" xmlns:a16="http://schemas.microsoft.com/office/drawing/2014/main" id="{A8B33C99-1DD8-4452-B32B-B57F5586C381}"/>
                </a:ext>
              </a:extLst>
            </p:cNvPr>
            <p:cNvSpPr/>
            <p:nvPr/>
          </p:nvSpPr>
          <p:spPr>
            <a:xfrm>
              <a:off x="1151549" y="1531142"/>
              <a:ext cx="7532962"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535007" y="2111273"/>
              <a:ext cx="2805576" cy="2777446"/>
              <a:chOff x="1397561" y="1978223"/>
              <a:chExt cx="2805576" cy="2777446"/>
            </a:xfrm>
          </p:grpSpPr>
          <p:pic>
            <p:nvPicPr>
              <p:cNvPr id="8" name="Picture 7"/>
              <p:cNvPicPr>
                <a:picLocks noChangeAspect="1"/>
              </p:cNvPicPr>
              <p:nvPr/>
            </p:nvPicPr>
            <p:blipFill>
              <a:blip r:embed="rId3"/>
              <a:stretch>
                <a:fillRect/>
              </a:stretch>
            </p:blipFill>
            <p:spPr>
              <a:xfrm>
                <a:off x="1700212" y="1978223"/>
                <a:ext cx="2200275" cy="2076450"/>
              </a:xfrm>
              <a:prstGeom prst="rect">
                <a:avLst/>
              </a:prstGeom>
            </p:spPr>
          </p:pic>
          <p:sp>
            <p:nvSpPr>
              <p:cNvPr id="29" name="TextBox 28">
                <a:extLst>
                  <a:ext uri="{FF2B5EF4-FFF2-40B4-BE49-F238E27FC236}">
                    <a16:creationId xmlns="" xmlns:a16="http://schemas.microsoft.com/office/drawing/2014/main" id="{B3C24293-ED77-46C0-BC97-D413E8F6719E}"/>
                  </a:ext>
                </a:extLst>
              </p:cNvPr>
              <p:cNvSpPr txBox="1"/>
              <p:nvPr/>
            </p:nvSpPr>
            <p:spPr>
              <a:xfrm>
                <a:off x="1397561" y="4247838"/>
                <a:ext cx="2805576" cy="507831"/>
              </a:xfrm>
              <a:prstGeom prst="rect">
                <a:avLst/>
              </a:prstGeom>
              <a:noFill/>
            </p:spPr>
            <p:txBody>
              <a:bodyPr wrap="none" rtlCol="0">
                <a:spAutoFit/>
              </a:bodyPr>
              <a:lstStyle/>
              <a:p>
                <a:pPr algn="ctr"/>
                <a:r>
                  <a:rPr lang="en-US" smtClean="0"/>
                  <a:t>Cảm biến khí gas</a:t>
                </a:r>
                <a:endParaRPr lang="en-US"/>
              </a:p>
            </p:txBody>
          </p:sp>
        </p:grpSp>
        <p:grpSp>
          <p:nvGrpSpPr>
            <p:cNvPr id="10" name="Group 9"/>
            <p:cNvGrpSpPr/>
            <p:nvPr/>
          </p:nvGrpSpPr>
          <p:grpSpPr>
            <a:xfrm>
              <a:off x="1245329" y="5660740"/>
              <a:ext cx="3388695" cy="2966478"/>
              <a:chOff x="1245329" y="5660740"/>
              <a:chExt cx="3388695" cy="2966478"/>
            </a:xfrm>
          </p:grpSpPr>
          <p:pic>
            <p:nvPicPr>
              <p:cNvPr id="3076" name="Picture 4" descr="Kitskart Rain Drop/Rain Detector Sensor : Amazon.in: Industrial &amp; Scientif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329" y="5660740"/>
                <a:ext cx="3388695" cy="23771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B3C24293-ED77-46C0-BC97-D413E8F6719E}"/>
                  </a:ext>
                </a:extLst>
              </p:cNvPr>
              <p:cNvSpPr txBox="1"/>
              <p:nvPr/>
            </p:nvSpPr>
            <p:spPr>
              <a:xfrm>
                <a:off x="1735660" y="8119387"/>
                <a:ext cx="2408032" cy="507831"/>
              </a:xfrm>
              <a:prstGeom prst="rect">
                <a:avLst/>
              </a:prstGeom>
              <a:noFill/>
            </p:spPr>
            <p:txBody>
              <a:bodyPr wrap="none" rtlCol="0">
                <a:spAutoFit/>
              </a:bodyPr>
              <a:lstStyle/>
              <a:p>
                <a:pPr algn="ctr"/>
                <a:r>
                  <a:rPr lang="en-US" smtClean="0"/>
                  <a:t>Cảm biến mưa</a:t>
                </a:r>
                <a:endParaRPr lang="en-US"/>
              </a:p>
            </p:txBody>
          </p:sp>
        </p:grpSp>
        <p:grpSp>
          <p:nvGrpSpPr>
            <p:cNvPr id="18" name="Group 17"/>
            <p:cNvGrpSpPr/>
            <p:nvPr/>
          </p:nvGrpSpPr>
          <p:grpSpPr>
            <a:xfrm>
              <a:off x="4902431" y="5896812"/>
              <a:ext cx="3698449" cy="2730405"/>
              <a:chOff x="4902431" y="5896812"/>
              <a:chExt cx="3698449" cy="2730405"/>
            </a:xfrm>
          </p:grpSpPr>
          <p:pic>
            <p:nvPicPr>
              <p:cNvPr id="12" name="Picture 11"/>
              <p:cNvPicPr>
                <a:picLocks noChangeAspect="1"/>
              </p:cNvPicPr>
              <p:nvPr/>
            </p:nvPicPr>
            <p:blipFill>
              <a:blip r:embed="rId5"/>
              <a:stretch>
                <a:fillRect/>
              </a:stretch>
            </p:blipFill>
            <p:spPr>
              <a:xfrm>
                <a:off x="5554477" y="5896812"/>
                <a:ext cx="2400300" cy="1905000"/>
              </a:xfrm>
              <a:prstGeom prst="rect">
                <a:avLst/>
              </a:prstGeom>
            </p:spPr>
          </p:pic>
          <p:sp>
            <p:nvSpPr>
              <p:cNvPr id="36" name="TextBox 35">
                <a:extLst>
                  <a:ext uri="{FF2B5EF4-FFF2-40B4-BE49-F238E27FC236}">
                    <a16:creationId xmlns="" xmlns:a16="http://schemas.microsoft.com/office/drawing/2014/main" id="{B3C24293-ED77-46C0-BC97-D413E8F6719E}"/>
                  </a:ext>
                </a:extLst>
              </p:cNvPr>
              <p:cNvSpPr txBox="1"/>
              <p:nvPr/>
            </p:nvSpPr>
            <p:spPr>
              <a:xfrm>
                <a:off x="4902431" y="8119386"/>
                <a:ext cx="3698449" cy="507831"/>
              </a:xfrm>
              <a:prstGeom prst="rect">
                <a:avLst/>
              </a:prstGeom>
              <a:noFill/>
            </p:spPr>
            <p:txBody>
              <a:bodyPr wrap="none" rtlCol="0">
                <a:spAutoFit/>
              </a:bodyPr>
              <a:lstStyle/>
              <a:p>
                <a:pPr algn="ctr"/>
                <a:r>
                  <a:rPr lang="en-US" smtClean="0"/>
                  <a:t>Cảm biến chuyển động</a:t>
                </a:r>
                <a:endParaRPr lang="en-US"/>
              </a:p>
            </p:txBody>
          </p:sp>
        </p:grpSp>
        <p:grpSp>
          <p:nvGrpSpPr>
            <p:cNvPr id="17" name="Group 16"/>
            <p:cNvGrpSpPr/>
            <p:nvPr/>
          </p:nvGrpSpPr>
          <p:grpSpPr>
            <a:xfrm>
              <a:off x="5259900" y="2009885"/>
              <a:ext cx="2983509" cy="2878834"/>
              <a:chOff x="5259900" y="1873448"/>
              <a:chExt cx="2983509" cy="2878834"/>
            </a:xfrm>
          </p:grpSpPr>
          <p:pic>
            <p:nvPicPr>
              <p:cNvPr id="14" name="Picture 13"/>
              <p:cNvPicPr>
                <a:picLocks noChangeAspect="1"/>
              </p:cNvPicPr>
              <p:nvPr/>
            </p:nvPicPr>
            <p:blipFill>
              <a:blip r:embed="rId6"/>
              <a:stretch>
                <a:fillRect/>
              </a:stretch>
            </p:blipFill>
            <p:spPr>
              <a:xfrm>
                <a:off x="5751530" y="1873448"/>
                <a:ext cx="2000250" cy="2286000"/>
              </a:xfrm>
              <a:prstGeom prst="rect">
                <a:avLst/>
              </a:prstGeom>
            </p:spPr>
          </p:pic>
          <p:sp>
            <p:nvSpPr>
              <p:cNvPr id="40" name="TextBox 39">
                <a:extLst>
                  <a:ext uri="{FF2B5EF4-FFF2-40B4-BE49-F238E27FC236}">
                    <a16:creationId xmlns="" xmlns:a16="http://schemas.microsoft.com/office/drawing/2014/main" id="{B3C24293-ED77-46C0-BC97-D413E8F6719E}"/>
                  </a:ext>
                </a:extLst>
              </p:cNvPr>
              <p:cNvSpPr txBox="1"/>
              <p:nvPr/>
            </p:nvSpPr>
            <p:spPr>
              <a:xfrm>
                <a:off x="5259900" y="4244451"/>
                <a:ext cx="2983509" cy="507831"/>
              </a:xfrm>
              <a:prstGeom prst="rect">
                <a:avLst/>
              </a:prstGeom>
              <a:noFill/>
            </p:spPr>
            <p:txBody>
              <a:bodyPr wrap="none" rtlCol="0">
                <a:spAutoFit/>
              </a:bodyPr>
              <a:lstStyle/>
              <a:p>
                <a:pPr algn="ctr"/>
                <a:r>
                  <a:rPr lang="en-US" smtClean="0"/>
                  <a:t>Cảm biến nhiệt độ</a:t>
                </a:r>
                <a:endParaRPr lang="en-US"/>
              </a:p>
            </p:txBody>
          </p:sp>
        </p:grpSp>
      </p:grpSp>
      <p:grpSp>
        <p:nvGrpSpPr>
          <p:cNvPr id="2" name="Group 1"/>
          <p:cNvGrpSpPr/>
          <p:nvPr/>
        </p:nvGrpSpPr>
        <p:grpSpPr>
          <a:xfrm>
            <a:off x="9520197" y="1531141"/>
            <a:ext cx="7532963" cy="7761583"/>
            <a:chOff x="9187767" y="1531141"/>
            <a:chExt cx="7532963" cy="7761583"/>
          </a:xfrm>
        </p:grpSpPr>
        <p:sp>
          <p:nvSpPr>
            <p:cNvPr id="26" name="Rectangle 25">
              <a:extLst>
                <a:ext uri="{FF2B5EF4-FFF2-40B4-BE49-F238E27FC236}">
                  <a16:creationId xmlns="" xmlns:a16="http://schemas.microsoft.com/office/drawing/2014/main" id="{D3AF59B2-64E5-4995-9A9D-01D95D5BB4E8}"/>
                </a:ext>
              </a:extLst>
            </p:cNvPr>
            <p:cNvSpPr/>
            <p:nvPr/>
          </p:nvSpPr>
          <p:spPr>
            <a:xfrm>
              <a:off x="9187767" y="1531141"/>
              <a:ext cx="7532963"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596608" y="1772311"/>
              <a:ext cx="2911817" cy="3116407"/>
              <a:chOff x="9596608" y="1772311"/>
              <a:chExt cx="2911817" cy="3116407"/>
            </a:xfrm>
          </p:grpSpPr>
          <p:sp>
            <p:nvSpPr>
              <p:cNvPr id="58" name="TextBox 57">
                <a:extLst>
                  <a:ext uri="{FF2B5EF4-FFF2-40B4-BE49-F238E27FC236}">
                    <a16:creationId xmlns="" xmlns:a16="http://schemas.microsoft.com/office/drawing/2014/main" id="{B3C24293-ED77-46C0-BC97-D413E8F6719E}"/>
                  </a:ext>
                </a:extLst>
              </p:cNvPr>
              <p:cNvSpPr txBox="1"/>
              <p:nvPr/>
            </p:nvSpPr>
            <p:spPr>
              <a:xfrm>
                <a:off x="10024832" y="4380887"/>
                <a:ext cx="2055371" cy="507831"/>
              </a:xfrm>
              <a:prstGeom prst="rect">
                <a:avLst/>
              </a:prstGeom>
              <a:noFill/>
            </p:spPr>
            <p:txBody>
              <a:bodyPr wrap="none" rtlCol="0">
                <a:spAutoFit/>
              </a:bodyPr>
              <a:lstStyle/>
              <a:p>
                <a:r>
                  <a:rPr lang="en-US" smtClean="0"/>
                  <a:t>Quạt 12VDC</a:t>
                </a:r>
                <a:endParaRPr lang="en-US"/>
              </a:p>
            </p:txBody>
          </p:sp>
          <p:pic>
            <p:nvPicPr>
              <p:cNvPr id="20" name="Picture 19"/>
              <p:cNvPicPr>
                <a:picLocks noChangeAspect="1"/>
              </p:cNvPicPr>
              <p:nvPr/>
            </p:nvPicPr>
            <p:blipFill rotWithShape="1">
              <a:blip r:embed="rId7"/>
              <a:srcRect t="6000" b="7333"/>
              <a:stretch/>
            </p:blipFill>
            <p:spPr>
              <a:xfrm>
                <a:off x="9596608" y="1772311"/>
                <a:ext cx="2911817" cy="2523574"/>
              </a:xfrm>
              <a:prstGeom prst="rect">
                <a:avLst/>
              </a:prstGeom>
            </p:spPr>
          </p:pic>
        </p:grpSp>
        <p:grpSp>
          <p:nvGrpSpPr>
            <p:cNvPr id="30" name="Group 29"/>
            <p:cNvGrpSpPr/>
            <p:nvPr/>
          </p:nvGrpSpPr>
          <p:grpSpPr>
            <a:xfrm>
              <a:off x="13425487" y="1848597"/>
              <a:ext cx="2947378" cy="3040120"/>
              <a:chOff x="13425487" y="1848597"/>
              <a:chExt cx="2947378" cy="3040120"/>
            </a:xfrm>
          </p:grpSpPr>
          <p:pic>
            <p:nvPicPr>
              <p:cNvPr id="23" name="Picture 22"/>
              <p:cNvPicPr>
                <a:picLocks noChangeAspect="1"/>
              </p:cNvPicPr>
              <p:nvPr/>
            </p:nvPicPr>
            <p:blipFill rotWithShape="1">
              <a:blip r:embed="rId8"/>
              <a:srcRect t="4088" b="15467"/>
              <a:stretch/>
            </p:blipFill>
            <p:spPr>
              <a:xfrm>
                <a:off x="13425487" y="1848597"/>
                <a:ext cx="2947378" cy="2371002"/>
              </a:xfrm>
              <a:prstGeom prst="rect">
                <a:avLst/>
              </a:prstGeom>
            </p:spPr>
          </p:pic>
          <p:sp>
            <p:nvSpPr>
              <p:cNvPr id="52" name="TextBox 51">
                <a:extLst>
                  <a:ext uri="{FF2B5EF4-FFF2-40B4-BE49-F238E27FC236}">
                    <a16:creationId xmlns="" xmlns:a16="http://schemas.microsoft.com/office/drawing/2014/main" id="{B3C24293-ED77-46C0-BC97-D413E8F6719E}"/>
                  </a:ext>
                </a:extLst>
              </p:cNvPr>
              <p:cNvSpPr txBox="1"/>
              <p:nvPr/>
            </p:nvSpPr>
            <p:spPr>
              <a:xfrm>
                <a:off x="14377430" y="4380886"/>
                <a:ext cx="1043491" cy="507831"/>
              </a:xfrm>
              <a:prstGeom prst="rect">
                <a:avLst/>
              </a:prstGeom>
              <a:noFill/>
            </p:spPr>
            <p:txBody>
              <a:bodyPr wrap="none" rtlCol="0">
                <a:spAutoFit/>
              </a:bodyPr>
              <a:lstStyle/>
              <a:p>
                <a:r>
                  <a:rPr lang="en-US" smtClean="0"/>
                  <a:t>Servo</a:t>
                </a:r>
                <a:endParaRPr lang="en-US"/>
              </a:p>
            </p:txBody>
          </p:sp>
        </p:grpSp>
        <p:grpSp>
          <p:nvGrpSpPr>
            <p:cNvPr id="28" name="Group 27"/>
            <p:cNvGrpSpPr/>
            <p:nvPr/>
          </p:nvGrpSpPr>
          <p:grpSpPr>
            <a:xfrm>
              <a:off x="9726424" y="5213090"/>
              <a:ext cx="2652182" cy="3414127"/>
              <a:chOff x="9726424" y="5213090"/>
              <a:chExt cx="2652182" cy="3414127"/>
            </a:xfrm>
          </p:grpSpPr>
          <p:pic>
            <p:nvPicPr>
              <p:cNvPr id="3090" name="Picture 18" descr="MODULE Relay 12VDC 1 Kênh H/L-Linh Kiện Điện Tử 3M| Chợ Trời HN.vn"/>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014" t="3839" r="9695" b="15938"/>
              <a:stretch/>
            </p:blipFill>
            <p:spPr bwMode="auto">
              <a:xfrm rot="705547">
                <a:off x="9726424" y="5213090"/>
                <a:ext cx="2652182" cy="294322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 xmlns:a16="http://schemas.microsoft.com/office/drawing/2014/main" id="{C670D324-FBF6-482F-B2D7-3233069FC7B8}"/>
                  </a:ext>
                </a:extLst>
              </p:cNvPr>
              <p:cNvSpPr txBox="1"/>
              <p:nvPr/>
            </p:nvSpPr>
            <p:spPr>
              <a:xfrm>
                <a:off x="10202282" y="8119386"/>
                <a:ext cx="1700466" cy="507831"/>
              </a:xfrm>
              <a:prstGeom prst="rect">
                <a:avLst/>
              </a:prstGeom>
              <a:noFill/>
            </p:spPr>
            <p:txBody>
              <a:bodyPr wrap="none" rtlCol="0">
                <a:spAutoFit/>
              </a:bodyPr>
              <a:lstStyle/>
              <a:p>
                <a:r>
                  <a:rPr lang="en-US" smtClean="0"/>
                  <a:t>Relay 12V</a:t>
                </a:r>
                <a:endParaRPr lang="en-US"/>
              </a:p>
            </p:txBody>
          </p:sp>
        </p:grpSp>
        <p:grpSp>
          <p:nvGrpSpPr>
            <p:cNvPr id="37" name="Group 36"/>
            <p:cNvGrpSpPr/>
            <p:nvPr/>
          </p:nvGrpSpPr>
          <p:grpSpPr>
            <a:xfrm>
              <a:off x="13425487" y="5748871"/>
              <a:ext cx="2650638" cy="1871662"/>
              <a:chOff x="13489475" y="5467234"/>
              <a:chExt cx="2650638" cy="1871662"/>
            </a:xfrm>
          </p:grpSpPr>
          <p:pic>
            <p:nvPicPr>
              <p:cNvPr id="33" name="Picture 32"/>
              <p:cNvPicPr>
                <a:picLocks noChangeAspect="1"/>
              </p:cNvPicPr>
              <p:nvPr/>
            </p:nvPicPr>
            <p:blipFill rotWithShape="1">
              <a:blip r:embed="rId10"/>
              <a:srcRect l="42917" b="40833"/>
              <a:stretch/>
            </p:blipFill>
            <p:spPr>
              <a:xfrm rot="18893504">
                <a:off x="14727052" y="5652335"/>
                <a:ext cx="1387738" cy="1438385"/>
              </a:xfrm>
              <a:prstGeom prst="rect">
                <a:avLst/>
              </a:prstGeom>
            </p:spPr>
          </p:pic>
          <p:pic>
            <p:nvPicPr>
              <p:cNvPr id="35" name="Picture 34"/>
              <p:cNvPicPr>
                <a:picLocks noChangeAspect="1"/>
              </p:cNvPicPr>
              <p:nvPr/>
            </p:nvPicPr>
            <p:blipFill rotWithShape="1">
              <a:blip r:embed="rId11"/>
              <a:srcRect l="20666" t="12667" r="13555"/>
              <a:stretch/>
            </p:blipFill>
            <p:spPr>
              <a:xfrm>
                <a:off x="13489475" y="5467234"/>
                <a:ext cx="1409700" cy="1871662"/>
              </a:xfrm>
              <a:prstGeom prst="rect">
                <a:avLst/>
              </a:prstGeom>
            </p:spPr>
          </p:pic>
        </p:grpSp>
        <p:sp>
          <p:nvSpPr>
            <p:cNvPr id="64" name="TextBox 63">
              <a:extLst>
                <a:ext uri="{FF2B5EF4-FFF2-40B4-BE49-F238E27FC236}">
                  <a16:creationId xmlns="" xmlns:a16="http://schemas.microsoft.com/office/drawing/2014/main" id="{C670D324-FBF6-482F-B2D7-3233069FC7B8}"/>
                </a:ext>
              </a:extLst>
            </p:cNvPr>
            <p:cNvSpPr txBox="1"/>
            <p:nvPr/>
          </p:nvSpPr>
          <p:spPr>
            <a:xfrm>
              <a:off x="13835475" y="8119385"/>
              <a:ext cx="1511952" cy="507831"/>
            </a:xfrm>
            <a:prstGeom prst="rect">
              <a:avLst/>
            </a:prstGeom>
            <a:noFill/>
          </p:spPr>
          <p:txBody>
            <a:bodyPr wrap="none" rtlCol="0">
              <a:spAutoFit/>
            </a:bodyPr>
            <a:lstStyle/>
            <a:p>
              <a:r>
                <a:rPr lang="en-US" smtClean="0"/>
                <a:t>Loa, đèn</a:t>
              </a:r>
              <a:endParaRPr lang="en-US"/>
            </a:p>
          </p:txBody>
        </p:sp>
      </p:grpSp>
    </p:spTree>
    <p:extLst>
      <p:ext uri="{BB962C8B-B14F-4D97-AF65-F5344CB8AC3E}">
        <p14:creationId xmlns:p14="http://schemas.microsoft.com/office/powerpoint/2010/main" val="20197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C0BFDF-D948-4F4A-854E-477525F57792}">
  <ds:schemaRefs>
    <ds:schemaRef ds:uri="http://schemas.openxmlformats.org/package/2006/metadata/core-properties"/>
    <ds:schemaRef ds:uri="http://schemas.microsoft.com/office/2006/documentManagement/types"/>
    <ds:schemaRef ds:uri="http://purl.org/dc/dcmitype/"/>
    <ds:schemaRef ds:uri="71af3243-3dd4-4a8d-8c0d-dd76da1f02a5"/>
    <ds:schemaRef ds:uri="http://purl.org/dc/elements/1.1/"/>
    <ds:schemaRef ds:uri="http://schemas.microsoft.com/office/infopath/2007/PartnerControls"/>
    <ds:schemaRef ds:uri="http://schemas.microsoft.com/office/2006/metadata/properties"/>
    <ds:schemaRef ds:uri="16c05727-aa75-4e4a-9b5f-8a80a1165891"/>
    <ds:schemaRef ds:uri="http://www.w3.org/XML/1998/namespace"/>
    <ds:schemaRef ds:uri="http://purl.org/dc/terms/"/>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3093</Words>
  <Application>Microsoft Office PowerPoint</Application>
  <PresentationFormat>Custom</PresentationFormat>
  <Paragraphs>359</Paragraphs>
  <Slides>33</Slides>
  <Notes>33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Agency FB</vt:lpstr>
      <vt:lpstr>Arial</vt:lpstr>
      <vt:lpstr>Arial Black</vt:lpstr>
      <vt:lpstr>Calibri</vt:lpstr>
      <vt:lpstr>Calibri Light</vt:lpstr>
      <vt:lpstr>Century Gothic</vt:lpstr>
      <vt:lpstr>Tahoma</vt:lpstr>
      <vt:lpstr>Times New Roman</vt:lpstr>
      <vt:lpstr>Wingdings</vt:lpstr>
      <vt:lpstr>等线</vt:lpstr>
      <vt:lpstr>Office Theme</vt:lpstr>
      <vt:lpstr>1_Office Theme</vt:lpstr>
      <vt:lpstr>NHÀ THÔNG MINH SỬ DỤNG NỀN TẢNG THINGSBOARD VÀ ACTIONS ON GOOGLE</vt:lpstr>
      <vt:lpstr>PowerPoint Presentation</vt:lpstr>
      <vt:lpstr>PowerPoint Presentation</vt:lpstr>
      <vt:lpstr>PowerPoint Presentation</vt:lpstr>
      <vt:lpstr>PowerPoint Presentation</vt:lpstr>
      <vt:lpstr>PowerPoint Presentation</vt:lpstr>
      <vt:lpstr>MÔ HÌNH</vt:lpstr>
      <vt:lpstr>PowerPoint Presentation</vt:lpstr>
      <vt:lpstr>GIẢI PHÁP : </vt:lpstr>
      <vt:lpstr>GIẢI PHÁP : </vt:lpstr>
      <vt:lpstr>PowerPoint Presentation</vt:lpstr>
      <vt:lpstr>ĐIỀU KHIỂN BẰNG GIỌNG NÓI</vt:lpstr>
      <vt:lpstr>CONVERSATIONAL ACTIONS</vt:lpstr>
      <vt:lpstr>DIALOGFLOW</vt:lpstr>
      <vt:lpstr>ĐIỀU KHIỂN BẰNG GIỌNG NÓI</vt:lpstr>
      <vt:lpstr>THINGSBOARD</vt:lpstr>
      <vt:lpstr>GIẢI PHÁP : </vt:lpstr>
      <vt:lpstr>THINGSBOARD-RULE NODE</vt:lpstr>
      <vt:lpstr>THINGSBOARD-DATA</vt:lpstr>
      <vt:lpstr>NHẬN DIỆN GƯƠNG MẶT</vt:lpstr>
      <vt:lpstr>THƯ VIỆN ESPRESSIF</vt:lpstr>
      <vt:lpstr>CẤU TRÚC CHƯƠNG TRÌNH NHẬN DIỆN GƯƠNG MẶT</vt:lpstr>
      <vt:lpstr>CẤU TRÚC CHƯƠNG TRÌNH NHẬN DIỆN GƯƠNG MẶT</vt:lpstr>
      <vt:lpstr>CẤU TRÚC CHƯƠNG TRÌNH NHẬN DIỆN GƯƠNG MẶT</vt:lpstr>
      <vt:lpstr>CẤU TRÚC CHƯƠNG TRÌNH NHẬN DIỆN GƯƠNG MẶT</vt:lpstr>
      <vt:lpstr>GIAO DIỆN WEBCAM</vt:lpstr>
      <vt:lpstr>PowerPoint Presentation</vt:lpstr>
      <vt:lpstr>MẠCH ĐIỀU KHIỂN TRUNG TÂM</vt:lpstr>
      <vt:lpstr>MÔ HÌNH</vt:lpstr>
      <vt:lpstr>WEB-APP ĐIỀU KHIỂN VÀ GIÁM SÁT</vt:lpstr>
      <vt:lpstr>GIẢI PHÁP :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2019-10-09T17:18:14Z</dcterms:created>
  <dcterms:modified xsi:type="dcterms:W3CDTF">2023-01-03T11:17:15Z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